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353" r:id="rId3"/>
    <p:sldId id="540" r:id="rId4"/>
    <p:sldId id="541" r:id="rId5"/>
    <p:sldId id="351" r:id="rId6"/>
    <p:sldId id="542" r:id="rId7"/>
    <p:sldId id="539" r:id="rId8"/>
    <p:sldId id="348" r:id="rId9"/>
    <p:sldId id="355" r:id="rId10"/>
    <p:sldId id="567" r:id="rId11"/>
    <p:sldId id="606" r:id="rId12"/>
    <p:sldId id="553" r:id="rId13"/>
    <p:sldId id="585" r:id="rId14"/>
    <p:sldId id="325" r:id="rId15"/>
    <p:sldId id="543" r:id="rId16"/>
    <p:sldId id="352" r:id="rId17"/>
    <p:sldId id="356" r:id="rId18"/>
    <p:sldId id="298" r:id="rId19"/>
    <p:sldId id="339" r:id="rId20"/>
    <p:sldId id="545" r:id="rId21"/>
    <p:sldId id="544" r:id="rId22"/>
    <p:sldId id="35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44" autoAdjust="0"/>
  </p:normalViewPr>
  <p:slideViewPr>
    <p:cSldViewPr>
      <p:cViewPr varScale="1">
        <p:scale>
          <a:sx n="53" d="100"/>
          <a:sy n="53" d="100"/>
        </p:scale>
        <p:origin x="1944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47B4A-DAC5-4957-8BBE-226C29F56C7F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35C37-1988-46CF-80BE-8A049F49B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6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gnetis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gnetis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Lost some time due to lost internet on first day of class (of course). Barely </a:t>
            </a:r>
            <a:r>
              <a:rPr lang="en-US"/>
              <a:t>finished pretest. </a:t>
            </a:r>
          </a:p>
          <a:p>
            <a:endParaRPr lang="en-US" dirty="0"/>
          </a:p>
          <a:p>
            <a:r>
              <a:rPr lang="en-US" dirty="0"/>
              <a:t>Notes to self: Dropped periodic table stuff. I generally talk about this later anyway and the Kittel layout doesn’t make sense to start with this topic.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35C37-1988-46CF-80BE-8A049F49B90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0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48AD51-7729-4E40-9898-D604118FD2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25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48AD51-7729-4E40-9898-D604118FD2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57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 out syllabus.</a:t>
            </a:r>
          </a:p>
          <a:p>
            <a:r>
              <a:rPr lang="en-US" dirty="0"/>
              <a:t>Have you ever had a professor</a:t>
            </a:r>
            <a:r>
              <a:rPr lang="en-US" baseline="0" dirty="0"/>
              <a:t> that taught straight from the book? What was the point of ever reading?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35C37-1988-46CF-80BE-8A049F49B90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7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 What does this graph tell us? </a:t>
            </a:r>
          </a:p>
          <a:p>
            <a:r>
              <a:rPr lang="en-US" dirty="0"/>
              <a:t>Use popular song lyrics as an example</a:t>
            </a:r>
            <a:r>
              <a:rPr lang="en-US" baseline="0" dirty="0"/>
              <a:t> of “passive” learning through repetition. </a:t>
            </a:r>
            <a:r>
              <a:rPr lang="en-US" dirty="0"/>
              <a:t>Dangers with repetition</a:t>
            </a:r>
            <a:r>
              <a:rPr lang="en-US" baseline="0" dirty="0"/>
              <a:t> are boredom and brain overload. By taking a reasonable pace and presenting the same information in multiple ways, this can be avoided.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6677-6530-4C61-9BF9-EAAF180F7E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04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amy</a:t>
            </a:r>
            <a:r>
              <a:rPr lang="en-US" dirty="0"/>
              <a:t> is overexcited,</a:t>
            </a:r>
            <a:r>
              <a:rPr lang="en-US" baseline="0" dirty="0"/>
              <a:t> it will inhibit both hippo and prefrontal. Amy also involved in attentiveness, which can help you focus. Cramming leads to lack of sleep, and sleep helps you remember. (Paul crammed for a test without sleep and then fell asleep during the test and woke up and could not remember it. </a:t>
            </a:r>
          </a:p>
          <a:p>
            <a:r>
              <a:rPr lang="en-US" baseline="0" dirty="0"/>
              <a:t>Stress curve is a little harder because each student has a different stress curve and the curve can be affected by life events, but as medical issues or even happy things like weddings.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7A6C-6F00-4F02-B14B-4797C13FF87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95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 slide</a:t>
            </a:r>
            <a:r>
              <a:rPr lang="en-US" baseline="0" dirty="0"/>
              <a:t> intro to my work</a:t>
            </a:r>
          </a:p>
          <a:p>
            <a:r>
              <a:rPr lang="en-US" dirty="0"/>
              <a:t>Brief</a:t>
            </a:r>
            <a:r>
              <a:rPr lang="en-US" baseline="0" dirty="0"/>
              <a:t> summary of the topics I will not focus on today, but we work on.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8AD51-7729-4E40-9898-D604118FD2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9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8AD51-7729-4E40-9898-D604118FD2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9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EC969-4995-4488-88A9-817808D7AA5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Ferromagnetism</a:t>
            </a:r>
            <a:r>
              <a:rPr lang="en-US" dirty="0"/>
              <a:t> is the form of </a:t>
            </a:r>
            <a:r>
              <a:rPr lang="en-US" dirty="0">
                <a:hlinkClick r:id="rId3" tooltip="Magnetism"/>
              </a:rPr>
              <a:t>magnetism</a:t>
            </a:r>
            <a:r>
              <a:rPr lang="en-US" dirty="0"/>
              <a:t> with which most people are familiar, as exhibited in bar magnets. </a:t>
            </a:r>
          </a:p>
          <a:p>
            <a:r>
              <a:rPr lang="en-US" dirty="0"/>
              <a:t>A ferromagnet</a:t>
            </a:r>
            <a:r>
              <a:rPr lang="en-US" baseline="0" dirty="0"/>
              <a:t> is defined as… We are probably most familiar with refrigerator magnets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Ferromagnetics</a:t>
            </a:r>
            <a:r>
              <a:rPr lang="en-US" dirty="0"/>
              <a:t> are used for the memory in your computer, also in power generation and of course any time you need a permanent magnet, such as on refrigerators and magnets in toys.</a:t>
            </a:r>
          </a:p>
          <a:p>
            <a:r>
              <a:rPr lang="en-US" dirty="0"/>
              <a:t>Ferroelectrics have a similar effect but with electric polarization or separation</a:t>
            </a:r>
            <a:r>
              <a:rPr lang="en-US" baseline="0" dirty="0"/>
              <a:t> of charge</a:t>
            </a:r>
            <a:r>
              <a:rPr lang="en-US" dirty="0"/>
              <a:t>. This is easily accomplished</a:t>
            </a:r>
            <a:r>
              <a:rPr lang="en-US" baseline="0" dirty="0"/>
              <a:t> in perovskite form by shifting the central atom. </a:t>
            </a:r>
            <a:endParaRPr lang="en-US" dirty="0"/>
          </a:p>
          <a:p>
            <a:endParaRPr lang="en-US" dirty="0"/>
          </a:p>
          <a:p>
            <a:r>
              <a:rPr lang="en-US" dirty="0"/>
              <a:t>A multiferroic has both of these properties and the potential for coupling between them. Thus, if I applied an electric field, I may be able to change the magnetic properties or </a:t>
            </a:r>
            <a:r>
              <a:rPr lang="en-US" dirty="0" err="1"/>
              <a:t>vica</a:t>
            </a:r>
            <a:r>
              <a:rPr lang="en-US" dirty="0"/>
              <a:t> versa. There are several possible applications, but computing is causing the most interest since computing is becoming less and less energy efficient at a increasing rate as we make computers smaller and faster. This problem is why our cell phones have to be charged so frequently. While battery technology is trying to keep up, a much better route would be energy efficient electronics. </a:t>
            </a:r>
            <a:r>
              <a:rPr lang="en-US" baseline="0" dirty="0"/>
              <a:t>You can also</a:t>
            </a:r>
            <a:r>
              <a:rPr lang="en-US" dirty="0"/>
              <a:t> </a:t>
            </a:r>
            <a:r>
              <a:rPr lang="en-US" baseline="0" dirty="0"/>
              <a:t>imagine that these materials would be useful</a:t>
            </a:r>
            <a:r>
              <a:rPr lang="en-US" dirty="0"/>
              <a:t> for</a:t>
            </a:r>
            <a:r>
              <a:rPr lang="en-US" baseline="0" dirty="0"/>
              <a:t> energy scavenging, harnessing electrical power from a changing magnetic field. These materials might also be great for portable magnetic sensors.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3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Nice applications figure and article: https://ozank.gitbooks.io/ee361/magnetic_circuits/permanent_magnets.html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8AD51-7729-4E40-9898-D604118FD2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55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EC969-4995-4488-88A9-817808D7AA5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Ferromagnetism</a:t>
            </a:r>
            <a:r>
              <a:rPr lang="en-US" dirty="0"/>
              <a:t> is the form of </a:t>
            </a:r>
            <a:r>
              <a:rPr lang="en-US" dirty="0">
                <a:hlinkClick r:id="rId3" tooltip="Magnetism"/>
              </a:rPr>
              <a:t>magnetism</a:t>
            </a:r>
            <a:r>
              <a:rPr lang="en-US" dirty="0"/>
              <a:t> with which most people are familiar, as exhibited in bar magnets. </a:t>
            </a:r>
          </a:p>
          <a:p>
            <a:r>
              <a:rPr lang="en-US" dirty="0"/>
              <a:t>A ferromagnet</a:t>
            </a:r>
            <a:r>
              <a:rPr lang="en-US" baseline="0" dirty="0"/>
              <a:t> is defined as… We are probably most familiar with refrigerator magnets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Ferromagnetics</a:t>
            </a:r>
            <a:r>
              <a:rPr lang="en-US" dirty="0"/>
              <a:t> are used for the memory in your computer, also in power generation and of course any time you need a permanent magnet, such as on refrigerators and magnets in toys.</a:t>
            </a:r>
          </a:p>
          <a:p>
            <a:r>
              <a:rPr lang="en-US" dirty="0"/>
              <a:t>Ferroelectrics have a similar effect but with electric polarization or separation</a:t>
            </a:r>
            <a:r>
              <a:rPr lang="en-US" baseline="0" dirty="0"/>
              <a:t> of charge</a:t>
            </a:r>
            <a:r>
              <a:rPr lang="en-US" dirty="0"/>
              <a:t>. This is easily accomplished</a:t>
            </a:r>
            <a:r>
              <a:rPr lang="en-US" baseline="0" dirty="0"/>
              <a:t> in perovskite form by shifting the central atom. </a:t>
            </a:r>
            <a:endParaRPr lang="en-US" dirty="0"/>
          </a:p>
          <a:p>
            <a:endParaRPr lang="en-US" dirty="0"/>
          </a:p>
          <a:p>
            <a:r>
              <a:rPr lang="en-US" dirty="0"/>
              <a:t>A multiferroic has both of these properties and the potential for coupling between them. Thus, if I applied an electric field, I may be able to change the magnetic properties or </a:t>
            </a:r>
            <a:r>
              <a:rPr lang="en-US" dirty="0" err="1"/>
              <a:t>vica</a:t>
            </a:r>
            <a:r>
              <a:rPr lang="en-US" dirty="0"/>
              <a:t> versa. There are several possible applications, but computing is causing the most interest since computing is becoming less and less energy efficient at a increasing rate as we make computers smaller and faster. This problem is why our cell phones have to be charged so frequently. While battery technology is trying to keep up, a much better route would be energy efficient electronics. </a:t>
            </a:r>
            <a:r>
              <a:rPr lang="en-US" baseline="0" dirty="0"/>
              <a:t>You can also</a:t>
            </a:r>
            <a:r>
              <a:rPr lang="en-US" dirty="0"/>
              <a:t> </a:t>
            </a:r>
            <a:r>
              <a:rPr lang="en-US" baseline="0" dirty="0"/>
              <a:t>imagine that these materials would be useful</a:t>
            </a:r>
            <a:r>
              <a:rPr lang="en-US" dirty="0"/>
              <a:t> for</a:t>
            </a:r>
            <a:r>
              <a:rPr lang="en-US" baseline="0" dirty="0"/>
              <a:t> energy scavenging, harnessing electrical power from a changing magnetic field. These materials might also be great for portable magnetic sensors.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9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1390">
              <a:defRPr/>
            </a:pPr>
            <a:r>
              <a:rPr lang="en-US" sz="1500" dirty="0"/>
              <a:t>Most of the focus</a:t>
            </a:r>
            <a:r>
              <a:rPr lang="en-US" sz="1500" baseline="0" dirty="0"/>
              <a:t> in the field has been </a:t>
            </a:r>
            <a:r>
              <a:rPr lang="en-US" sz="1500" dirty="0"/>
              <a:t>so far on single material multiferroics, but this is not the only way to combine ferroelectricity and magnetism. In fact, single phase materials so far have been somewhat limited, since </a:t>
            </a:r>
            <a:r>
              <a:rPr lang="en-US" sz="1500" u="sng" dirty="0"/>
              <a:t>only</a:t>
            </a:r>
            <a:r>
              <a:rPr lang="en-US" sz="1500" dirty="0"/>
              <a:t> BFO demonstrates properties at room temperature and the coupling is weak. Here are some approaches to create multiferroic interfaces, instead of single materials.</a:t>
            </a:r>
          </a:p>
          <a:p>
            <a:pPr defTabSz="881390">
              <a:defRPr/>
            </a:pPr>
            <a:endParaRPr lang="en-US" sz="1500" dirty="0"/>
          </a:p>
          <a:p>
            <a:pPr defTabSz="881390">
              <a:defRPr/>
            </a:pPr>
            <a:r>
              <a:rPr lang="en-US" sz="1500" dirty="0"/>
              <a:t>The problem is that</a:t>
            </a:r>
            <a:r>
              <a:rPr lang="en-US" sz="1500" baseline="0" dirty="0"/>
              <a:t> much like exchange bias between a </a:t>
            </a:r>
            <a:r>
              <a:rPr lang="en-US" sz="1500" baseline="0" dirty="0" err="1"/>
              <a:t>ferromagnet</a:t>
            </a:r>
            <a:r>
              <a:rPr lang="en-US" sz="1500" dirty="0"/>
              <a:t> and an </a:t>
            </a:r>
            <a:r>
              <a:rPr lang="en-US" sz="1500" dirty="0" err="1"/>
              <a:t>antiferromagnet</a:t>
            </a:r>
            <a:r>
              <a:rPr lang="en-US" sz="1500" dirty="0"/>
              <a:t>--</a:t>
            </a:r>
            <a:r>
              <a:rPr lang="en-US" sz="1500" b="1" baseline="0" dirty="0"/>
              <a:t>coupling at interfaces is not well understood. </a:t>
            </a:r>
            <a:endParaRPr lang="en-US" sz="15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8AD51-7729-4E40-9898-D604118FD2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97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Kind of similar to in AFMs: At very </a:t>
            </a:r>
            <a:r>
              <a:rPr lang="en-US" i="1" dirty="0"/>
              <a:t>low temperatures</a:t>
            </a:r>
            <a:r>
              <a:rPr lang="en-US" dirty="0"/>
              <a:t>, the solid exhibits no response to the external field, because the antiparallel ordering of atomic magnets </a:t>
            </a:r>
            <a:r>
              <a:rPr lang="en-US" i="1" dirty="0"/>
              <a:t>is</a:t>
            </a:r>
            <a:r>
              <a:rPr lang="en-US" dirty="0"/>
              <a:t> rigidly maintained.</a:t>
            </a:r>
          </a:p>
          <a:p>
            <a:r>
              <a:rPr lang="en-US" dirty="0"/>
              <a:t>If there is strong anisotropy it would increase at low temperatures</a:t>
            </a:r>
          </a:p>
          <a:p>
            <a:endParaRPr lang="en-US" dirty="0"/>
          </a:p>
          <a:p>
            <a:r>
              <a:rPr lang="en-US" dirty="0">
                <a:effectLst/>
                <a:latin typeface="Arial" panose="020B0604020202020204" pitchFamily="34" charset="0"/>
              </a:rPr>
              <a:t>Another feature found in our M-T curves is that in different fields the difference between the </a:t>
            </a:r>
            <a:r>
              <a:rPr lang="en-US" dirty="0" err="1">
                <a:effectLst/>
                <a:latin typeface="Arial" panose="020B0604020202020204" pitchFamily="34" charset="0"/>
              </a:rPr>
              <a:t>ZFCand</a:t>
            </a:r>
            <a:r>
              <a:rPr lang="en-US" dirty="0">
                <a:effectLst/>
                <a:latin typeface="Arial" panose="020B0604020202020204" pitchFamily="34" charset="0"/>
              </a:rPr>
              <a:t> FC magnetization values (degree of thermo-magnetic irreversibility) depends on the H. </a:t>
            </a:r>
            <a:r>
              <a:rPr lang="en-US" dirty="0" err="1">
                <a:effectLst/>
                <a:latin typeface="Arial" panose="020B0604020202020204" pitchFamily="34" charset="0"/>
              </a:rPr>
              <a:t>Whilein</a:t>
            </a:r>
            <a:r>
              <a:rPr lang="en-US" dirty="0">
                <a:effectLst/>
                <a:latin typeface="Arial" panose="020B0604020202020204" pitchFamily="34" charset="0"/>
              </a:rPr>
              <a:t> low fields, TMI is large, it decreases monotonically and disappears in higher fields. Joy et al.16,17have studied the H and </a:t>
            </a:r>
            <a:r>
              <a:rPr lang="en-US" dirty="0" err="1">
                <a:effectLst/>
                <a:latin typeface="Arial" panose="020B0604020202020204" pitchFamily="34" charset="0"/>
              </a:rPr>
              <a:t>HCdependence</a:t>
            </a:r>
            <a:r>
              <a:rPr lang="en-US" dirty="0">
                <a:effectLst/>
                <a:latin typeface="Arial" panose="020B0604020202020204" pitchFamily="34" charset="0"/>
              </a:rPr>
              <a:t> of TMI on different ferromagnetic and ferrimagnetic </a:t>
            </a:r>
            <a:r>
              <a:rPr lang="en-US" dirty="0" err="1">
                <a:effectLst/>
                <a:latin typeface="Arial" panose="020B0604020202020204" pitchFamily="34" charset="0"/>
              </a:rPr>
              <a:t>systemsand</a:t>
            </a:r>
            <a:r>
              <a:rPr lang="en-US" dirty="0">
                <a:effectLst/>
                <a:latin typeface="Arial" panose="020B0604020202020204" pitchFamily="34" charset="0"/>
              </a:rPr>
              <a:t> arrived at an empirical relation given in equation 1. The underlying aspect of this relation is </a:t>
            </a:r>
            <a:r>
              <a:rPr lang="en-US" dirty="0" err="1">
                <a:effectLst/>
                <a:latin typeface="Arial" panose="020B0604020202020204" pitchFamily="34" charset="0"/>
              </a:rPr>
              <a:t>thatthe</a:t>
            </a:r>
            <a:r>
              <a:rPr lang="en-US" dirty="0">
                <a:effectLst/>
                <a:latin typeface="Arial" panose="020B0604020202020204" pitchFamily="34" charset="0"/>
              </a:rPr>
              <a:t> temperature variation of anisotropy field plays a major role in determining the degree of TMI.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all indicating different ordering and/or freezing processes in the system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In the present case, there exists irreversibility in the ZFC and FCW curves even at room temperature, which suggests the presence of inter-particle interactions or some particles in the blocked state</a:t>
            </a:r>
            <a:endParaRPr lang="en-US" dirty="0"/>
          </a:p>
          <a:p>
            <a:endParaRPr lang="en-US" dirty="0"/>
          </a:p>
          <a:p>
            <a:r>
              <a:rPr lang="en-US" dirty="0"/>
              <a:t>Determination of blocking temperatures: Good, bad and ugly: https://aip.scitation.org/doi/10.1063/1.4935484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48AD51-7729-4E40-9898-D604118FD2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32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48AD51-7729-4E40-9898-D604118FD2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7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F217-282D-421F-9386-2006897CFAB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874-1D20-4CC7-A91B-AA700FFF7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F217-282D-421F-9386-2006897CFAB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874-1D20-4CC7-A91B-AA700FFF7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F217-282D-421F-9386-2006897CFAB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874-1D20-4CC7-A91B-AA700FFF7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F217-282D-421F-9386-2006897CFAB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874-1D20-4CC7-A91B-AA700FFF7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F217-282D-421F-9386-2006897CFAB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874-1D20-4CC7-A91B-AA700FFF7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F217-282D-421F-9386-2006897CFAB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874-1D20-4CC7-A91B-AA700FFF7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F217-282D-421F-9386-2006897CFAB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874-1D20-4CC7-A91B-AA700FFF7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F217-282D-421F-9386-2006897CFAB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874-1D20-4CC7-A91B-AA700FFF7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F217-282D-421F-9386-2006897CFAB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874-1D20-4CC7-A91B-AA700FFF7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F217-282D-421F-9386-2006897CFAB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874-1D20-4CC7-A91B-AA700FFF7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F217-282D-421F-9386-2006897CFAB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874-1D20-4CC7-A91B-AA700FFF7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F217-282D-421F-9386-2006897CFAB1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63874-1D20-4CC7-A91B-AA700FFF7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JP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" y="2362200"/>
            <a:ext cx="89916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Physics 471: Solid State Physics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Professor Micky Holcomb</a:t>
            </a:r>
            <a:br>
              <a:rPr lang="en-US" dirty="0"/>
            </a:br>
            <a:r>
              <a:rPr lang="en-US" dirty="0"/>
              <a:t>Office Hours: Wednesdays 1:30 – 2:30</a:t>
            </a:r>
            <a:br>
              <a:rPr lang="en-US" dirty="0"/>
            </a:br>
            <a:r>
              <a:rPr lang="en-US" sz="3600" dirty="0">
                <a:solidFill>
                  <a:srgbClr val="FF0000"/>
                </a:solidFill>
              </a:rPr>
              <a:t>How many people have a conflict? I could move.</a:t>
            </a:r>
            <a:br>
              <a:rPr lang="en-US" dirty="0"/>
            </a:br>
            <a:r>
              <a:rPr lang="en-US" dirty="0"/>
              <a:t>mikel.holcomb@mail.wvu.edu</a:t>
            </a:r>
            <a:br>
              <a:rPr lang="en-US" dirty="0"/>
            </a:br>
            <a:r>
              <a:rPr lang="en-US" dirty="0"/>
              <a:t>http://community.wvu.edu/~miholcomb/</a:t>
            </a:r>
          </a:p>
        </p:txBody>
      </p:sp>
      <p:pic>
        <p:nvPicPr>
          <p:cNvPr id="14342" name="Picture 6" descr="https://encrypted-tbn2.google.com/images?q=tbn:ANd9GcQiFcb1jGE4EoLLcTJ2hwQfDRs75dk4wA98zHfEf3GH1NcXYL4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914400"/>
            <a:ext cx="3048000" cy="2283059"/>
          </a:xfrm>
          <a:prstGeom prst="rect">
            <a:avLst/>
          </a:prstGeom>
          <a:noFill/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" y="6248400"/>
            <a:ext cx="8915400" cy="685800"/>
          </a:xfrm>
        </p:spPr>
        <p:txBody>
          <a:bodyPr>
            <a:normAutofit fontScale="92500"/>
          </a:bodyPr>
          <a:lstStyle/>
          <a:p>
            <a:r>
              <a:rPr lang="en-US" dirty="0"/>
              <a:t>Today: Introduction to me, you, class structure and topic</a:t>
            </a:r>
          </a:p>
        </p:txBody>
      </p:sp>
      <p:pic>
        <p:nvPicPr>
          <p:cNvPr id="14338" name="Picture 2" descr="https://encrypted-tbn0.google.com/images?q=tbn:ANd9GcTypI8ed0Fev8qXrou-fUYldZWHbrykKeH-58LwGz6Ah_DUPwF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914400"/>
            <a:ext cx="2772282" cy="2220035"/>
          </a:xfrm>
          <a:prstGeom prst="rect">
            <a:avLst/>
          </a:prstGeom>
          <a:noFill/>
        </p:spPr>
      </p:pic>
      <p:pic>
        <p:nvPicPr>
          <p:cNvPr id="14340" name="Picture 4" descr="https://encrypted-tbn3.google.com/images?q=tbn:ANd9GcRMha3-afJQG8tgD7o6gtXHfCMi8PSn4LUzkP2b42P-UtE1Pz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7960" y="698099"/>
            <a:ext cx="2514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2EE860E-6B56-497A-8A71-F99B3D473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58769094-555A-4F9D-81DA-29859E7B9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1" y="0"/>
            <a:ext cx="90432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FFCC00"/>
                </a:solidFill>
              </a:rPr>
              <a:t>Discovered a New Kind of Magnetism!</a:t>
            </a:r>
            <a:endParaRPr lang="en-US" sz="4400" b="1" dirty="0">
              <a:solidFill>
                <a:srgbClr val="FFCC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E4D6E-A96B-47E2-81CD-9547B1ED9C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" y="914400"/>
            <a:ext cx="5443928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DFE8C3-EA4A-45F5-8C87-11227AB6C0B5}"/>
              </a:ext>
            </a:extLst>
          </p:cNvPr>
          <p:cNvSpPr txBox="1"/>
          <p:nvPr/>
        </p:nvSpPr>
        <p:spPr>
          <a:xfrm>
            <a:off x="5518037" y="2892453"/>
            <a:ext cx="35623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Negative magnetization at low fields, which is what we would be applying in real world applications.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B7E5B-93A2-4E76-816A-5ACC9623B0BB}"/>
              </a:ext>
            </a:extLst>
          </p:cNvPr>
          <p:cNvSpPr txBox="1"/>
          <p:nvPr/>
        </p:nvSpPr>
        <p:spPr>
          <a:xfrm>
            <a:off x="5581650" y="5827693"/>
            <a:ext cx="3562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Aligning opposite the applied field!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ABB48A-B720-406C-A858-2D530F15187F}"/>
              </a:ext>
            </a:extLst>
          </p:cNvPr>
          <p:cNvSpPr txBox="1"/>
          <p:nvPr/>
        </p:nvSpPr>
        <p:spPr>
          <a:xfrm>
            <a:off x="1438507" y="973722"/>
            <a:ext cx="2330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= cooled in a field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63DBA1-6446-4590-85D3-05FF50BBD7E6}"/>
              </a:ext>
            </a:extLst>
          </p:cNvPr>
          <p:cNvSpPr txBox="1"/>
          <p:nvPr/>
        </p:nvSpPr>
        <p:spPr>
          <a:xfrm>
            <a:off x="1676400" y="165892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101FF"/>
                </a:solidFill>
              </a:rPr>
              <a:t>= cooled in no field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42CAB-C00F-4555-9CD3-5EB6C26ABFB1}"/>
              </a:ext>
            </a:extLst>
          </p:cNvPr>
          <p:cNvSpPr txBox="1"/>
          <p:nvPr/>
        </p:nvSpPr>
        <p:spPr>
          <a:xfrm>
            <a:off x="6581775" y="1455858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Typical Magnetic Data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DACFDFD-CD44-45F9-9E87-251FB06621F6}"/>
              </a:ext>
            </a:extLst>
          </p:cNvPr>
          <p:cNvSpPr/>
          <p:nvPr/>
        </p:nvSpPr>
        <p:spPr bwMode="auto">
          <a:xfrm>
            <a:off x="396796" y="2275996"/>
            <a:ext cx="5163015" cy="1460810"/>
          </a:xfrm>
          <a:custGeom>
            <a:avLst/>
            <a:gdLst>
              <a:gd name="connsiteX0" fmla="*/ 568713 w 5163015"/>
              <a:gd name="connsiteY0" fmla="*/ 0 h 1460810"/>
              <a:gd name="connsiteX1" fmla="*/ 423747 w 5163015"/>
              <a:gd name="connsiteY1" fmla="*/ 133814 h 1460810"/>
              <a:gd name="connsiteX2" fmla="*/ 0 w 5163015"/>
              <a:gd name="connsiteY2" fmla="*/ 133814 h 1460810"/>
              <a:gd name="connsiteX3" fmla="*/ 11152 w 5163015"/>
              <a:gd name="connsiteY3" fmla="*/ 1449658 h 1460810"/>
              <a:gd name="connsiteX4" fmla="*/ 5163015 w 5163015"/>
              <a:gd name="connsiteY4" fmla="*/ 1460810 h 1460810"/>
              <a:gd name="connsiteX5" fmla="*/ 5129561 w 5163015"/>
              <a:gd name="connsiteY5" fmla="*/ 0 h 1460810"/>
              <a:gd name="connsiteX6" fmla="*/ 568713 w 5163015"/>
              <a:gd name="connsiteY6" fmla="*/ 0 h 146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015" h="1460810">
                <a:moveTo>
                  <a:pt x="568713" y="0"/>
                </a:moveTo>
                <a:lnTo>
                  <a:pt x="423747" y="133814"/>
                </a:lnTo>
                <a:lnTo>
                  <a:pt x="0" y="133814"/>
                </a:lnTo>
                <a:cubicBezTo>
                  <a:pt x="3717" y="572429"/>
                  <a:pt x="7435" y="1011043"/>
                  <a:pt x="11152" y="1449658"/>
                </a:cubicBezTo>
                <a:lnTo>
                  <a:pt x="5163015" y="1460810"/>
                </a:lnTo>
                <a:lnTo>
                  <a:pt x="5129561" y="0"/>
                </a:lnTo>
                <a:lnTo>
                  <a:pt x="568713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7D960DA-BF56-467C-802A-15E724921EEC}"/>
              </a:ext>
            </a:extLst>
          </p:cNvPr>
          <p:cNvSpPr/>
          <p:nvPr/>
        </p:nvSpPr>
        <p:spPr bwMode="auto">
          <a:xfrm>
            <a:off x="399585" y="3551794"/>
            <a:ext cx="5163015" cy="1475418"/>
          </a:xfrm>
          <a:custGeom>
            <a:avLst/>
            <a:gdLst>
              <a:gd name="connsiteX0" fmla="*/ 568713 w 5163015"/>
              <a:gd name="connsiteY0" fmla="*/ 0 h 1460810"/>
              <a:gd name="connsiteX1" fmla="*/ 423747 w 5163015"/>
              <a:gd name="connsiteY1" fmla="*/ 133814 h 1460810"/>
              <a:gd name="connsiteX2" fmla="*/ 0 w 5163015"/>
              <a:gd name="connsiteY2" fmla="*/ 133814 h 1460810"/>
              <a:gd name="connsiteX3" fmla="*/ 11152 w 5163015"/>
              <a:gd name="connsiteY3" fmla="*/ 1449658 h 1460810"/>
              <a:gd name="connsiteX4" fmla="*/ 5163015 w 5163015"/>
              <a:gd name="connsiteY4" fmla="*/ 1460810 h 1460810"/>
              <a:gd name="connsiteX5" fmla="*/ 5129561 w 5163015"/>
              <a:gd name="connsiteY5" fmla="*/ 0 h 1460810"/>
              <a:gd name="connsiteX6" fmla="*/ 568713 w 5163015"/>
              <a:gd name="connsiteY6" fmla="*/ 0 h 146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015" h="1460810">
                <a:moveTo>
                  <a:pt x="568713" y="0"/>
                </a:moveTo>
                <a:lnTo>
                  <a:pt x="423747" y="133814"/>
                </a:lnTo>
                <a:lnTo>
                  <a:pt x="0" y="133814"/>
                </a:lnTo>
                <a:cubicBezTo>
                  <a:pt x="3717" y="572429"/>
                  <a:pt x="7435" y="1011043"/>
                  <a:pt x="11152" y="1449658"/>
                </a:cubicBezTo>
                <a:lnTo>
                  <a:pt x="5163015" y="1460810"/>
                </a:lnTo>
                <a:lnTo>
                  <a:pt x="5129561" y="0"/>
                </a:lnTo>
                <a:lnTo>
                  <a:pt x="568713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E4309-ACD6-4374-83AA-56F10D2C0605}"/>
              </a:ext>
            </a:extLst>
          </p:cNvPr>
          <p:cNvSpPr/>
          <p:nvPr/>
        </p:nvSpPr>
        <p:spPr bwMode="auto">
          <a:xfrm>
            <a:off x="396796" y="4479532"/>
            <a:ext cx="5163015" cy="2410760"/>
          </a:xfrm>
          <a:custGeom>
            <a:avLst/>
            <a:gdLst>
              <a:gd name="connsiteX0" fmla="*/ 568713 w 5163015"/>
              <a:gd name="connsiteY0" fmla="*/ 0 h 1460810"/>
              <a:gd name="connsiteX1" fmla="*/ 423747 w 5163015"/>
              <a:gd name="connsiteY1" fmla="*/ 133814 h 1460810"/>
              <a:gd name="connsiteX2" fmla="*/ 0 w 5163015"/>
              <a:gd name="connsiteY2" fmla="*/ 133814 h 1460810"/>
              <a:gd name="connsiteX3" fmla="*/ 11152 w 5163015"/>
              <a:gd name="connsiteY3" fmla="*/ 1449658 h 1460810"/>
              <a:gd name="connsiteX4" fmla="*/ 5163015 w 5163015"/>
              <a:gd name="connsiteY4" fmla="*/ 1460810 h 1460810"/>
              <a:gd name="connsiteX5" fmla="*/ 5129561 w 5163015"/>
              <a:gd name="connsiteY5" fmla="*/ 0 h 1460810"/>
              <a:gd name="connsiteX6" fmla="*/ 568713 w 5163015"/>
              <a:gd name="connsiteY6" fmla="*/ 0 h 146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3015" h="1460810">
                <a:moveTo>
                  <a:pt x="568713" y="0"/>
                </a:moveTo>
                <a:lnTo>
                  <a:pt x="423747" y="133814"/>
                </a:lnTo>
                <a:lnTo>
                  <a:pt x="0" y="133814"/>
                </a:lnTo>
                <a:cubicBezTo>
                  <a:pt x="3717" y="572429"/>
                  <a:pt x="7435" y="1011043"/>
                  <a:pt x="11152" y="1449658"/>
                </a:cubicBezTo>
                <a:lnTo>
                  <a:pt x="5163015" y="1460810"/>
                </a:lnTo>
                <a:lnTo>
                  <a:pt x="5129561" y="0"/>
                </a:lnTo>
                <a:lnTo>
                  <a:pt x="568713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EFDBA4-60CD-4DB3-B2EE-16DB5A9A7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61" y="2307896"/>
            <a:ext cx="4686300" cy="7239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854FE4B-2980-48E3-9968-034096C9B663}"/>
              </a:ext>
            </a:extLst>
          </p:cNvPr>
          <p:cNvSpPr/>
          <p:nvPr/>
        </p:nvSpPr>
        <p:spPr bwMode="auto">
          <a:xfrm rot="10800000">
            <a:off x="5438775" y="2009966"/>
            <a:ext cx="1219200" cy="5958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8DDBBE-F438-4845-98D3-F051E607954E}"/>
              </a:ext>
            </a:extLst>
          </p:cNvPr>
          <p:cNvSpPr txBox="1"/>
          <p:nvPr/>
        </p:nvSpPr>
        <p:spPr>
          <a:xfrm>
            <a:off x="5757472" y="858526"/>
            <a:ext cx="338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7.6 nm LSMO on STO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9CE2F2-18A8-4C24-BDF8-C59562012F6F}"/>
              </a:ext>
            </a:extLst>
          </p:cNvPr>
          <p:cNvSpPr txBox="1"/>
          <p:nvPr/>
        </p:nvSpPr>
        <p:spPr>
          <a:xfrm>
            <a:off x="132210" y="6477329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Navid</a:t>
            </a:r>
            <a:r>
              <a:rPr lang="en-US" dirty="0"/>
              <a:t> </a:t>
            </a:r>
            <a:r>
              <a:rPr lang="en-US" dirty="0" err="1"/>
              <a:t>Mottaghi</a:t>
            </a:r>
            <a:r>
              <a:rPr lang="en-US" dirty="0"/>
              <a:t>, </a:t>
            </a:r>
            <a:r>
              <a:rPr lang="en-US" i="1" dirty="0"/>
              <a:t>et. al</a:t>
            </a:r>
            <a:r>
              <a:rPr lang="en-US" dirty="0"/>
              <a:t>. JPCM 2018</a:t>
            </a:r>
          </a:p>
        </p:txBody>
      </p:sp>
    </p:spTree>
    <p:extLst>
      <p:ext uri="{BB962C8B-B14F-4D97-AF65-F5344CB8AC3E}">
        <p14:creationId xmlns:p14="http://schemas.microsoft.com/office/powerpoint/2010/main" val="294693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16000" decel="1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0052 0.1979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 animBg="1"/>
      <p:bldP spid="19" grpId="0" animBg="1"/>
      <p:bldP spid="20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F98D451-4440-4F5F-BA72-168BBCE57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3752989"/>
            <a:ext cx="4429125" cy="30099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BF0BD6-2BB7-47AC-9689-D5808149D18B}"/>
              </a:ext>
            </a:extLst>
          </p:cNvPr>
          <p:cNvCxnSpPr>
            <a:cxnSpLocks/>
            <a:endCxn id="19" idx="0"/>
          </p:cNvCxnSpPr>
          <p:nvPr/>
        </p:nvCxnSpPr>
        <p:spPr>
          <a:xfrm flipV="1">
            <a:off x="7005638" y="4358459"/>
            <a:ext cx="385646" cy="59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50C95D8-7628-4C51-9481-42DB5E19CA76}"/>
              </a:ext>
            </a:extLst>
          </p:cNvPr>
          <p:cNvSpPr txBox="1"/>
          <p:nvPr/>
        </p:nvSpPr>
        <p:spPr>
          <a:xfrm>
            <a:off x="6972184" y="435845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622A0"/>
                </a:solidFill>
              </a:rPr>
              <a:t>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80CBC95-9634-4AB4-B159-F8D0634D70F6}"/>
              </a:ext>
            </a:extLst>
          </p:cNvPr>
          <p:cNvCxnSpPr/>
          <p:nvPr/>
        </p:nvCxnSpPr>
        <p:spPr>
          <a:xfrm flipH="1">
            <a:off x="6972184" y="4038739"/>
            <a:ext cx="8382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344930F-6404-4B73-92D8-A7F898E8468F}"/>
              </a:ext>
            </a:extLst>
          </p:cNvPr>
          <p:cNvSpPr txBox="1"/>
          <p:nvPr/>
        </p:nvSpPr>
        <p:spPr>
          <a:xfrm>
            <a:off x="6109822" y="638607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A56AB"/>
                </a:solidFill>
              </a:rPr>
              <a:t>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3E4CA3-024D-484F-99CF-0F4EDED85FF3}"/>
              </a:ext>
            </a:extLst>
          </p:cNvPr>
          <p:cNvCxnSpPr/>
          <p:nvPr/>
        </p:nvCxnSpPr>
        <p:spPr>
          <a:xfrm flipV="1">
            <a:off x="5786438" y="6324740"/>
            <a:ext cx="838200" cy="152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9811CB6-E7DA-419A-BE10-8C1C657A9968}"/>
              </a:ext>
            </a:extLst>
          </p:cNvPr>
          <p:cNvSpPr txBox="1"/>
          <p:nvPr/>
        </p:nvSpPr>
        <p:spPr>
          <a:xfrm>
            <a:off x="7218033" y="382180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CA64741-7B18-4CF6-A7E7-49FFED7DF296}"/>
              </a:ext>
            </a:extLst>
          </p:cNvPr>
          <p:cNvCxnSpPr>
            <a:cxnSpLocks/>
          </p:cNvCxnSpPr>
          <p:nvPr/>
        </p:nvCxnSpPr>
        <p:spPr>
          <a:xfrm flipH="1">
            <a:off x="5786439" y="5648175"/>
            <a:ext cx="609599" cy="447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A35673B-F1BE-41BC-B815-720EB8257DE9}"/>
              </a:ext>
            </a:extLst>
          </p:cNvPr>
          <p:cNvSpPr txBox="1"/>
          <p:nvPr/>
        </p:nvSpPr>
        <p:spPr>
          <a:xfrm>
            <a:off x="5938838" y="55198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F5D60280-F848-4860-8A6E-10056CF3F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991CA298-F68C-4B8B-917D-B9D403E0F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762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>
            <a:extLst>
              <a:ext uri="{FF2B5EF4-FFF2-40B4-BE49-F238E27FC236}">
                <a16:creationId xmlns:a16="http://schemas.microsoft.com/office/drawing/2014/main" id="{A5EBCBEE-E352-4773-88AE-AEFC022A7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53975"/>
            <a:ext cx="7981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CC00"/>
                </a:solidFill>
              </a:rPr>
              <a:t>Other Interesting Results</a:t>
            </a:r>
          </a:p>
        </p:txBody>
      </p:sp>
      <p:pic>
        <p:nvPicPr>
          <p:cNvPr id="6" name="Picture 26">
            <a:extLst>
              <a:ext uri="{FF2B5EF4-FFF2-40B4-BE49-F238E27FC236}">
                <a16:creationId xmlns:a16="http://schemas.microsoft.com/office/drawing/2014/main" id="{43A3834D-F5FD-4DC4-9C28-3F8850F30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5338" y="95111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B6047C-99BE-43D3-AE0E-47F8BEA7205B}"/>
              </a:ext>
            </a:extLst>
          </p:cNvPr>
          <p:cNvSpPr/>
          <p:nvPr/>
        </p:nvSpPr>
        <p:spPr bwMode="auto">
          <a:xfrm>
            <a:off x="2829559" y="6008926"/>
            <a:ext cx="333375" cy="1388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" name="Picture 45">
            <a:extLst>
              <a:ext uri="{FF2B5EF4-FFF2-40B4-BE49-F238E27FC236}">
                <a16:creationId xmlns:a16="http://schemas.microsoft.com/office/drawing/2014/main" id="{3DFAB597-22B2-497A-B303-CF95730C3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838200"/>
            <a:ext cx="4572000" cy="1641475"/>
          </a:xfrm>
          <a:prstGeom prst="rect">
            <a:avLst/>
          </a:prstGeom>
          <a:noFill/>
        </p:spPr>
      </p:pic>
      <p:sp>
        <p:nvSpPr>
          <p:cNvPr id="31" name="Text Box 46">
            <a:extLst>
              <a:ext uri="{FF2B5EF4-FFF2-40B4-BE49-F238E27FC236}">
                <a16:creationId xmlns:a16="http://schemas.microsoft.com/office/drawing/2014/main" id="{7185CFE2-6DF9-4AA9-B853-7E3504A99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438400"/>
            <a:ext cx="220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>
                <a:latin typeface="Palatino" pitchFamily="18" charset="0"/>
              </a:rPr>
              <a:t>Before field</a:t>
            </a:r>
          </a:p>
        </p:txBody>
      </p:sp>
      <p:sp>
        <p:nvSpPr>
          <p:cNvPr id="32" name="Text Box 47">
            <a:extLst>
              <a:ext uri="{FF2B5EF4-FFF2-40B4-BE49-F238E27FC236}">
                <a16:creationId xmlns:a16="http://schemas.microsoft.com/office/drawing/2014/main" id="{0BCB2E5A-F1B4-45A5-AC6B-1D7840842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438400"/>
            <a:ext cx="2819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>
                <a:latin typeface="Palatino" pitchFamily="18" charset="0"/>
              </a:rPr>
              <a:t>After field</a:t>
            </a:r>
          </a:p>
        </p:txBody>
      </p:sp>
      <p:sp>
        <p:nvSpPr>
          <p:cNvPr id="34" name="Text Box 49">
            <a:extLst>
              <a:ext uri="{FF2B5EF4-FFF2-40B4-BE49-F238E27FC236}">
                <a16:creationId xmlns:a16="http://schemas.microsoft.com/office/drawing/2014/main" id="{71F9CB95-AF73-43A3-B0BA-32573741F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995487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field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0EF0CE-6761-490B-A779-EAA23B8B0069}"/>
              </a:ext>
            </a:extLst>
          </p:cNvPr>
          <p:cNvSpPr txBox="1"/>
          <p:nvPr/>
        </p:nvSpPr>
        <p:spPr>
          <a:xfrm>
            <a:off x="6797362" y="5463913"/>
            <a:ext cx="2385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Typical hysteresis loops</a:t>
            </a:r>
          </a:p>
        </p:txBody>
      </p:sp>
    </p:spTree>
    <p:extLst>
      <p:ext uri="{BB962C8B-B14F-4D97-AF65-F5344CB8AC3E}">
        <p14:creationId xmlns:p14="http://schemas.microsoft.com/office/powerpoint/2010/main" val="2661408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22D8D3-BB58-406B-A472-25E41280E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" y="860425"/>
            <a:ext cx="5105400" cy="36099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98D451-4440-4F5F-BA72-168BBCE57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5" y="3752989"/>
            <a:ext cx="4429125" cy="30099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BF0BD6-2BB7-47AC-9689-D5808149D18B}"/>
              </a:ext>
            </a:extLst>
          </p:cNvPr>
          <p:cNvCxnSpPr>
            <a:cxnSpLocks/>
            <a:endCxn id="19" idx="0"/>
          </p:cNvCxnSpPr>
          <p:nvPr/>
        </p:nvCxnSpPr>
        <p:spPr>
          <a:xfrm flipV="1">
            <a:off x="7005638" y="4358459"/>
            <a:ext cx="385646" cy="59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50C95D8-7628-4C51-9481-42DB5E19CA76}"/>
              </a:ext>
            </a:extLst>
          </p:cNvPr>
          <p:cNvSpPr txBox="1"/>
          <p:nvPr/>
        </p:nvSpPr>
        <p:spPr>
          <a:xfrm>
            <a:off x="6972184" y="435845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622A0"/>
                </a:solidFill>
              </a:rPr>
              <a:t>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80CBC95-9634-4AB4-B159-F8D0634D70F6}"/>
              </a:ext>
            </a:extLst>
          </p:cNvPr>
          <p:cNvCxnSpPr/>
          <p:nvPr/>
        </p:nvCxnSpPr>
        <p:spPr>
          <a:xfrm flipH="1">
            <a:off x="6972184" y="4038739"/>
            <a:ext cx="8382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344930F-6404-4B73-92D8-A7F898E8468F}"/>
              </a:ext>
            </a:extLst>
          </p:cNvPr>
          <p:cNvSpPr txBox="1"/>
          <p:nvPr/>
        </p:nvSpPr>
        <p:spPr>
          <a:xfrm>
            <a:off x="6109822" y="638607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A56AB"/>
                </a:solidFill>
              </a:rPr>
              <a:t>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3E4CA3-024D-484F-99CF-0F4EDED85FF3}"/>
              </a:ext>
            </a:extLst>
          </p:cNvPr>
          <p:cNvCxnSpPr/>
          <p:nvPr/>
        </p:nvCxnSpPr>
        <p:spPr>
          <a:xfrm flipV="1">
            <a:off x="5786438" y="6324740"/>
            <a:ext cx="838200" cy="152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9811CB6-E7DA-419A-BE10-8C1C657A9968}"/>
              </a:ext>
            </a:extLst>
          </p:cNvPr>
          <p:cNvSpPr txBox="1"/>
          <p:nvPr/>
        </p:nvSpPr>
        <p:spPr>
          <a:xfrm>
            <a:off x="7218033" y="382180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CA64741-7B18-4CF6-A7E7-49FFED7DF296}"/>
              </a:ext>
            </a:extLst>
          </p:cNvPr>
          <p:cNvCxnSpPr>
            <a:cxnSpLocks/>
          </p:cNvCxnSpPr>
          <p:nvPr/>
        </p:nvCxnSpPr>
        <p:spPr>
          <a:xfrm flipH="1">
            <a:off x="5786439" y="5648175"/>
            <a:ext cx="609599" cy="447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A35673B-F1BE-41BC-B815-720EB8257DE9}"/>
              </a:ext>
            </a:extLst>
          </p:cNvPr>
          <p:cNvSpPr txBox="1"/>
          <p:nvPr/>
        </p:nvSpPr>
        <p:spPr>
          <a:xfrm>
            <a:off x="5938838" y="55198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F5D60280-F848-4860-8A6E-10056CF3F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991CA298-F68C-4B8B-917D-B9D403E0F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762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>
            <a:extLst>
              <a:ext uri="{FF2B5EF4-FFF2-40B4-BE49-F238E27FC236}">
                <a16:creationId xmlns:a16="http://schemas.microsoft.com/office/drawing/2014/main" id="{A5EBCBEE-E352-4773-88AE-AEFC022A7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53975"/>
            <a:ext cx="7981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CC00"/>
                </a:solidFill>
              </a:rPr>
              <a:t>Other Interesting Results</a:t>
            </a:r>
          </a:p>
        </p:txBody>
      </p:sp>
      <p:pic>
        <p:nvPicPr>
          <p:cNvPr id="6" name="Picture 26">
            <a:extLst>
              <a:ext uri="{FF2B5EF4-FFF2-40B4-BE49-F238E27FC236}">
                <a16:creationId xmlns:a16="http://schemas.microsoft.com/office/drawing/2014/main" id="{43A3834D-F5FD-4DC4-9C28-3F8850F30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5338" y="95111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D2EE8F-33E3-4DDC-BA6F-F2FA0E86C6A4}"/>
              </a:ext>
            </a:extLst>
          </p:cNvPr>
          <p:cNvSpPr txBox="1"/>
          <p:nvPr/>
        </p:nvSpPr>
        <p:spPr>
          <a:xfrm>
            <a:off x="5622935" y="990600"/>
            <a:ext cx="3024545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Larger field needed initially.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But not just the first time it sees a field!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16B089-C564-48D6-9E84-D3A639A0301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71800" y="2537839"/>
            <a:ext cx="990599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098765-4594-486B-B671-BBDEAFDA1E4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52775" y="2358417"/>
            <a:ext cx="990599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3B6047C-99BE-43D3-AE0E-47F8BEA7205B}"/>
              </a:ext>
            </a:extLst>
          </p:cNvPr>
          <p:cNvSpPr/>
          <p:nvPr/>
        </p:nvSpPr>
        <p:spPr bwMode="auto">
          <a:xfrm>
            <a:off x="2829559" y="6008926"/>
            <a:ext cx="333375" cy="1388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16E55B-082D-45D2-B659-8524BF1C6E33}"/>
              </a:ext>
            </a:extLst>
          </p:cNvPr>
          <p:cNvCxnSpPr>
            <a:cxnSpLocks/>
          </p:cNvCxnSpPr>
          <p:nvPr/>
        </p:nvCxnSpPr>
        <p:spPr bwMode="auto">
          <a:xfrm flipV="1">
            <a:off x="6091238" y="5791200"/>
            <a:ext cx="1" cy="44301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4D3B71-1B0C-C584-9A3B-2CEED8756507}"/>
              </a:ext>
            </a:extLst>
          </p:cNvPr>
          <p:cNvSpPr txBox="1"/>
          <p:nvPr/>
        </p:nvSpPr>
        <p:spPr>
          <a:xfrm>
            <a:off x="9213" y="6302899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Navid</a:t>
            </a:r>
            <a:r>
              <a:rPr lang="en-US" sz="2400" b="1" dirty="0"/>
              <a:t> </a:t>
            </a:r>
            <a:r>
              <a:rPr lang="en-US" sz="2400" b="1" dirty="0" err="1"/>
              <a:t>Mottaghi</a:t>
            </a:r>
            <a:r>
              <a:rPr lang="en-US" sz="2400" b="1" dirty="0"/>
              <a:t>, </a:t>
            </a:r>
            <a:r>
              <a:rPr lang="en-US" sz="2400" b="1" i="1" dirty="0"/>
              <a:t>et. al</a:t>
            </a:r>
            <a:r>
              <a:rPr lang="en-US" sz="2400" b="1" dirty="0"/>
              <a:t>. JPCM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E384C-EAE8-AD06-A282-E04B244A334E}"/>
              </a:ext>
            </a:extLst>
          </p:cNvPr>
          <p:cNvSpPr txBox="1"/>
          <p:nvPr/>
        </p:nvSpPr>
        <p:spPr>
          <a:xfrm>
            <a:off x="6797362" y="5463913"/>
            <a:ext cx="2385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Typical hysteresis loops</a:t>
            </a:r>
          </a:p>
        </p:txBody>
      </p:sp>
    </p:spTree>
    <p:extLst>
      <p:ext uri="{BB962C8B-B14F-4D97-AF65-F5344CB8AC3E}">
        <p14:creationId xmlns:p14="http://schemas.microsoft.com/office/powerpoint/2010/main" val="424358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>
            <a:extLst>
              <a:ext uri="{FF2B5EF4-FFF2-40B4-BE49-F238E27FC236}">
                <a16:creationId xmlns:a16="http://schemas.microsoft.com/office/drawing/2014/main" id="{9DDDAF7B-5D1A-4004-AB79-4797E021F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4FC07D1E-FA37-4F93-8273-1AFFBF289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>
            <a:extLst>
              <a:ext uri="{FF2B5EF4-FFF2-40B4-BE49-F238E27FC236}">
                <a16:creationId xmlns:a16="http://schemas.microsoft.com/office/drawing/2014/main" id="{981A5074-2DA1-4D33-8F79-F0D0BA484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5338" y="95111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8633477-77EB-4C4F-AF8A-D3B52B0DB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9E16A05-784F-40B8-BB5E-68423D3B55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72138" y="455830"/>
          <a:ext cx="4495800" cy="6631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719520" imgH="5486400" progId="Origin50.Graph">
                  <p:embed/>
                </p:oleObj>
              </mc:Choice>
              <mc:Fallback>
                <p:oleObj name="Graph" r:id="rId4" imgW="3719520" imgH="5486400" progId="Origin50.Graph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9E16A05-784F-40B8-BB5E-68423D3B55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72138" y="455830"/>
                        <a:ext cx="4495800" cy="6631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7BBFE8E-CE66-4E27-A0D0-95A63F278FE2}"/>
              </a:ext>
            </a:extLst>
          </p:cNvPr>
          <p:cNvSpPr txBox="1"/>
          <p:nvPr/>
        </p:nvSpPr>
        <p:spPr>
          <a:xfrm>
            <a:off x="2844072" y="6519446"/>
            <a:ext cx="2345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near room temperature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488DC4D4-DC09-479B-8CA1-7FD293527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53975"/>
            <a:ext cx="7981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CC00"/>
                </a:solidFill>
              </a:rPr>
              <a:t>Inverted Loops at Higher Temps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D6D7B8-811B-CCDD-8A15-EC36BDBF24CF}"/>
              </a:ext>
            </a:extLst>
          </p:cNvPr>
          <p:cNvSpPr txBox="1"/>
          <p:nvPr/>
        </p:nvSpPr>
        <p:spPr>
          <a:xfrm>
            <a:off x="4005950" y="910318"/>
            <a:ext cx="513805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sz="2800" dirty="0">
                <a:solidFill>
                  <a:srgbClr val="FF0000"/>
                </a:solidFill>
              </a:rPr>
              <a:t>At temperatures just below the critical temperature, the magnetization actually reverses when you just turn the field down!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Might make a sensitive sensor!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1D6F36-C51E-31FE-1C5C-536038ECB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5" y="3752989"/>
            <a:ext cx="4429125" cy="30099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2645A54-3169-F15F-E10C-0453E483B2C5}"/>
              </a:ext>
            </a:extLst>
          </p:cNvPr>
          <p:cNvSpPr txBox="1"/>
          <p:nvPr/>
        </p:nvSpPr>
        <p:spPr>
          <a:xfrm>
            <a:off x="6797362" y="5463913"/>
            <a:ext cx="2385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Typical hysteresis loops</a:t>
            </a:r>
          </a:p>
        </p:txBody>
      </p:sp>
    </p:spTree>
    <p:extLst>
      <p:ext uri="{BB962C8B-B14F-4D97-AF65-F5344CB8AC3E}">
        <p14:creationId xmlns:p14="http://schemas.microsoft.com/office/powerpoint/2010/main" val="325186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As we are about to spend a lot of time together, </a:t>
            </a:r>
            <a:br>
              <a:rPr lang="en-US" dirty="0"/>
            </a:br>
            <a:r>
              <a:rPr lang="en-US" sz="6000" u="sng" dirty="0"/>
              <a:t>please introduce yourself</a:t>
            </a:r>
            <a:r>
              <a:rPr lang="en-US" sz="6000" dirty="0"/>
              <a:t>.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" y="3810000"/>
            <a:ext cx="8839200" cy="2895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3600" dirty="0"/>
              <a:t>Name and Year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600" dirty="0"/>
              <a:t> Department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400" dirty="0"/>
              <a:t>Planned career path (or possibilities, if debating)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600" dirty="0"/>
              <a:t>Why are you taking this course?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Important Class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5181600"/>
          </a:xfrm>
        </p:spPr>
        <p:txBody>
          <a:bodyPr>
            <a:normAutofit fontScale="92500"/>
          </a:bodyPr>
          <a:lstStyle/>
          <a:p>
            <a:r>
              <a:rPr lang="en-US" dirty="0"/>
              <a:t>Text: </a:t>
            </a:r>
            <a:r>
              <a:rPr lang="en-US" i="1" dirty="0"/>
              <a:t>Introduction to Solid State Physics by Kittel</a:t>
            </a:r>
            <a:r>
              <a:rPr lang="en-US" dirty="0"/>
              <a:t> (in stock on Amazon, $</a:t>
            </a:r>
            <a:r>
              <a:rPr lang="en-US" b="1" dirty="0">
                <a:solidFill>
                  <a:srgbClr val="003399"/>
                </a:solidFill>
              </a:rPr>
              <a:t>3 - 99</a:t>
            </a:r>
            <a:r>
              <a:rPr lang="en-US" dirty="0"/>
              <a:t>) 8</a:t>
            </a:r>
            <a:r>
              <a:rPr lang="en-US" baseline="30000" dirty="0"/>
              <a:t>th</a:t>
            </a:r>
            <a:r>
              <a:rPr lang="en-US" dirty="0"/>
              <a:t> edition preferred</a:t>
            </a:r>
          </a:p>
          <a:p>
            <a:r>
              <a:rPr lang="en-US" dirty="0"/>
              <a:t>Recommended: </a:t>
            </a:r>
            <a:r>
              <a:rPr lang="en-US" i="1" dirty="0">
                <a:solidFill>
                  <a:srgbClr val="0070C0"/>
                </a:solidFill>
              </a:rPr>
              <a:t>Ashcroft and </a:t>
            </a:r>
            <a:r>
              <a:rPr lang="en-US" i="1" dirty="0" err="1">
                <a:solidFill>
                  <a:srgbClr val="0070C0"/>
                </a:solidFill>
              </a:rPr>
              <a:t>Mermin’s</a:t>
            </a:r>
            <a:r>
              <a:rPr lang="en-US" i="1" dirty="0">
                <a:solidFill>
                  <a:srgbClr val="0070C0"/>
                </a:solidFill>
              </a:rPr>
              <a:t> Solid State Physics</a:t>
            </a:r>
            <a:r>
              <a:rPr lang="en-US" dirty="0">
                <a:solidFill>
                  <a:srgbClr val="0070C0"/>
                </a:solidFill>
              </a:rPr>
              <a:t>, Holgate </a:t>
            </a:r>
            <a:r>
              <a:rPr lang="en-US" i="1" dirty="0">
                <a:solidFill>
                  <a:srgbClr val="0070C0"/>
                </a:solidFill>
              </a:rPr>
              <a:t>	</a:t>
            </a:r>
            <a:r>
              <a:rPr lang="en-US" i="1" dirty="0">
                <a:solidFill>
                  <a:srgbClr val="00B050"/>
                </a:solidFill>
              </a:rPr>
              <a:t>Others</a:t>
            </a:r>
          </a:p>
          <a:p>
            <a:r>
              <a:rPr lang="en-US" dirty="0"/>
              <a:t>Lecture </a:t>
            </a:r>
            <a:r>
              <a:rPr lang="en-US" u="sng" dirty="0"/>
              <a:t>PPTs</a:t>
            </a:r>
            <a:r>
              <a:rPr lang="en-US" dirty="0"/>
              <a:t> will be available online shortly after class. (additional material often available)</a:t>
            </a:r>
          </a:p>
          <a:p>
            <a:r>
              <a:rPr lang="en-US" dirty="0"/>
              <a:t>I </a:t>
            </a:r>
            <a:r>
              <a:rPr lang="en-US" u="sng" dirty="0"/>
              <a:t>expect</a:t>
            </a:r>
            <a:r>
              <a:rPr lang="en-US" dirty="0"/>
              <a:t> you to </a:t>
            </a:r>
            <a:r>
              <a:rPr lang="en-US" b="1" dirty="0">
                <a:solidFill>
                  <a:srgbClr val="FF0000"/>
                </a:solidFill>
              </a:rPr>
              <a:t>do the Kittel reading (and ideally skim another book) before coming </a:t>
            </a:r>
            <a:r>
              <a:rPr lang="en-US" dirty="0"/>
              <a:t>to class so that we can focus on details/applications. </a:t>
            </a:r>
            <a:r>
              <a:rPr lang="en-US" dirty="0">
                <a:solidFill>
                  <a:srgbClr val="00B050"/>
                </a:solidFill>
              </a:rPr>
              <a:t>There is another reason.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208520" y="1381542"/>
            <a:ext cx="1905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How Do We Learn?</a:t>
            </a:r>
          </a:p>
        </p:txBody>
      </p:sp>
      <p:pic>
        <p:nvPicPr>
          <p:cNvPr id="1026" name="Picture 2" descr="http://www.phase-6.com/opencms/system/galleries/pics/Vokabeltrainer/forgetting_curve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979920" cy="48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0" y="487680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3399"/>
                </a:solidFill>
              </a:rPr>
              <a:t>Through Repetition: the more times (and more ways) we repeat something, the more important our brains think it is, and the more likely we are to remember it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3399"/>
                </a:solidFill>
              </a:rPr>
              <a:t>Another good reason to read multiple books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8635" y="3267670"/>
            <a:ext cx="1859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Why cramming does not work for the long run</a:t>
            </a:r>
          </a:p>
        </p:txBody>
      </p:sp>
    </p:spTree>
    <p:extLst>
      <p:ext uri="{BB962C8B-B14F-4D97-AF65-F5344CB8AC3E}">
        <p14:creationId xmlns:p14="http://schemas.microsoft.com/office/powerpoint/2010/main" val="8171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762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92175" y="0"/>
            <a:ext cx="73374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CC00"/>
                </a:solidFill>
              </a:rPr>
              <a:t>How Do We Learn?</a:t>
            </a:r>
          </a:p>
        </p:txBody>
      </p:sp>
      <p:pic>
        <p:nvPicPr>
          <p:cNvPr id="3074" name="Picture 2" descr="http://scientopia.org/blogs/neurodynamics/files/2010/09/stress-e12837421349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2" y="2892992"/>
            <a:ext cx="4353061" cy="36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-762000" y="820122"/>
            <a:ext cx="458311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3399"/>
                </a:solidFill>
              </a:rPr>
              <a:t>Amygdala: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3399"/>
                </a:solidFill>
              </a:rPr>
              <a:t>Fight or Flight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247900" y="875725"/>
            <a:ext cx="458311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3399"/>
                </a:solidFill>
              </a:rPr>
              <a:t>Hippocampus: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3399"/>
                </a:solidFill>
              </a:rPr>
              <a:t>Memory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257800" y="875725"/>
            <a:ext cx="458311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3399"/>
                </a:solidFill>
              </a:rPr>
              <a:t>Prefrontal Cortex: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3399"/>
                </a:solidFill>
              </a:rPr>
              <a:t>Executive Function</a:t>
            </a:r>
          </a:p>
        </p:txBody>
      </p:sp>
      <p:pic>
        <p:nvPicPr>
          <p:cNvPr id="3076" name="Picture 4" descr="http://stuff4educators.com/web_images/inverted-u-graph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72" y="2897986"/>
            <a:ext cx="4836432" cy="361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1493117" y="6218390"/>
            <a:ext cx="63845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Why Cramming Doesn’t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4261291"/>
            <a:ext cx="868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My Goal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50" y="1989673"/>
            <a:ext cx="1554114" cy="221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3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13" grpId="0" build="allAtOnce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2.google.com/images?q=tbn:ANd9GcRnd420SBWsasq9DB0TF-wg40ccP-T4DlZoMbMFGxuxeqMbAoyy"/>
          <p:cNvPicPr>
            <a:picLocks noChangeAspect="1" noChangeArrowheads="1"/>
          </p:cNvPicPr>
          <p:nvPr/>
        </p:nvPicPr>
        <p:blipFill>
          <a:blip r:embed="rId2">
            <a:lum bright="40000" contrast="10000"/>
          </a:blip>
          <a:srcRect/>
          <a:stretch>
            <a:fillRect/>
          </a:stretch>
        </p:blipFill>
        <p:spPr bwMode="auto">
          <a:xfrm>
            <a:off x="1423443" y="2895600"/>
            <a:ext cx="6373314" cy="424115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Course 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Course Grade:  </a:t>
            </a:r>
            <a:r>
              <a:rPr lang="en-US" dirty="0"/>
              <a:t>Homework 20%, Tests 1/2 30% each, In-class Discussion 6%, Presentation 10%, Show and Tell Diffraction Day 2%, GroupMe Discussion 2%</a:t>
            </a:r>
          </a:p>
          <a:p>
            <a:pPr>
              <a:buNone/>
            </a:pPr>
            <a:r>
              <a:rPr lang="en-US" b="1" dirty="0"/>
              <a:t>Grading scale:  </a:t>
            </a:r>
            <a:r>
              <a:rPr lang="en-US" dirty="0"/>
              <a:t>A (&gt;85), B (70 - 84), C (60% - 69%), D (50% - 59%), F (&lt;49%)</a:t>
            </a:r>
          </a:p>
          <a:p>
            <a:pPr>
              <a:buNone/>
            </a:pPr>
            <a:r>
              <a:rPr 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5181600" cy="1143000"/>
          </a:xfrm>
        </p:spPr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67000"/>
            <a:ext cx="9144000" cy="4267200"/>
          </a:xfrm>
        </p:spPr>
        <p:txBody>
          <a:bodyPr>
            <a:normAutofit/>
          </a:bodyPr>
          <a:lstStyle/>
          <a:p>
            <a:r>
              <a:rPr lang="en-US" dirty="0"/>
              <a:t>Some of these questions will be relatively easy to make sure you have important background. If everyone thinks it’s easy, we’ll move through these fast. Otherwise, vital to cover.</a:t>
            </a:r>
          </a:p>
          <a:p>
            <a:r>
              <a:rPr lang="en-US" dirty="0"/>
              <a:t>Some of the questions will be harder. My goal is to </a:t>
            </a:r>
            <a:r>
              <a:rPr lang="en-US" b="1" dirty="0"/>
              <a:t>coach</a:t>
            </a:r>
            <a:r>
              <a:rPr lang="en-US" dirty="0"/>
              <a:t> you through these problems, not just do them for you. You learn more this way.</a:t>
            </a:r>
          </a:p>
          <a:p>
            <a:endParaRPr lang="en-US" dirty="0"/>
          </a:p>
        </p:txBody>
      </p:sp>
      <p:pic>
        <p:nvPicPr>
          <p:cNvPr id="138242" name="Picture 2" descr="http://im.glogster.com/media/5/18/95/74/18957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762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98" y="250167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About Your Professor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/>
              <a:t>Went to school at Vanderbilt and Berkeley</a:t>
            </a:r>
          </a:p>
          <a:p>
            <a:r>
              <a:rPr lang="en-US" dirty="0"/>
              <a:t>Did graduate work at a national lab</a:t>
            </a:r>
          </a:p>
          <a:p>
            <a:r>
              <a:rPr lang="en-US" dirty="0"/>
              <a:t>Did internship at IBM on quantum computing</a:t>
            </a:r>
          </a:p>
          <a:p>
            <a:endParaRPr lang="en-US" dirty="0"/>
          </a:p>
        </p:txBody>
      </p:sp>
      <p:pic>
        <p:nvPicPr>
          <p:cNvPr id="4" name="Picture 2" descr="http://www.physics.vanderbilt.edu/tolk/cmass/normanmickyr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"/>
            <a:ext cx="2057400" cy="2057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91203"/>
            <a:ext cx="1513936" cy="10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6380"/>
            <a:ext cx="1828800" cy="284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ickyfi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2053" y="9169"/>
            <a:ext cx="2438400" cy="1624996"/>
          </a:xfrm>
          <a:prstGeom prst="rect">
            <a:avLst/>
          </a:prstGeom>
          <a:noFill/>
        </p:spPr>
      </p:pic>
      <p:pic>
        <p:nvPicPr>
          <p:cNvPr id="8" name="Picture 5" descr="me and nitrogen without glass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72054"/>
            <a:ext cx="3047927" cy="2285946"/>
          </a:xfrm>
          <a:prstGeom prst="rect">
            <a:avLst/>
          </a:prstGeom>
          <a:noFill/>
        </p:spPr>
      </p:pic>
      <p:pic>
        <p:nvPicPr>
          <p:cNvPr id="9" name="Picture 4" descr="http://www.mickybarry.com/files/three_cds_vertic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466225"/>
            <a:ext cx="1524000" cy="2365473"/>
          </a:xfrm>
          <a:prstGeom prst="rect">
            <a:avLst/>
          </a:prstGeom>
          <a:noFill/>
        </p:spPr>
      </p:pic>
      <p:pic>
        <p:nvPicPr>
          <p:cNvPr id="10" name="Picture 6" descr="http://www.mickybarry.com/files/novpub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58656" y="4561026"/>
            <a:ext cx="3223044" cy="222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31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27E5-7ADF-42A1-8F05-C675FA91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Encouraging Your Discussion Among Yourselves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9F1B0-0372-46A7-B147-7CE5E2B4B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I believe getting you students to talk about the material is one of the most important features to help student learning in a course.</a:t>
            </a:r>
          </a:p>
          <a:p>
            <a:r>
              <a:rPr lang="en-US" dirty="0"/>
              <a:t>We will use GroupMe to discuss class questions. To encourage use, I will be grading your participation (not correctness) in these discussion as 2% of your grade. </a:t>
            </a:r>
          </a:p>
        </p:txBody>
      </p:sp>
    </p:spTree>
    <p:extLst>
      <p:ext uri="{BB962C8B-B14F-4D97-AF65-F5344CB8AC3E}">
        <p14:creationId xmlns:p14="http://schemas.microsoft.com/office/powerpoint/2010/main" val="3386104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382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My Teaching Philosophy Regarding Slides</a:t>
            </a:r>
          </a:p>
        </p:txBody>
      </p:sp>
      <p:sp>
        <p:nvSpPr>
          <p:cNvPr id="4" name="Text Box 17"/>
          <p:cNvSpPr txBox="1">
            <a:spLocks noGrp="1" noChangeArrowheads="1"/>
          </p:cNvSpPr>
          <p:nvPr>
            <p:ph idx="1"/>
          </p:nvPr>
        </p:nvSpPr>
        <p:spPr bwMode="auto">
          <a:xfrm>
            <a:off x="304800" y="1149489"/>
            <a:ext cx="8686800" cy="599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01888" indent="-109538">
              <a:spcBef>
                <a:spcPct val="50000"/>
              </a:spcBef>
            </a:pPr>
            <a:r>
              <a:rPr lang="en-US" sz="2450" dirty="0"/>
              <a:t>If you become a professor, you will be instructed to (regarding teaching) </a:t>
            </a:r>
            <a:r>
              <a:rPr lang="en-US" sz="2450" b="1" dirty="0"/>
              <a:t>“beg, borrow and steal.” Preparing a good lecture is hard!</a:t>
            </a:r>
            <a:r>
              <a:rPr lang="en-US" sz="2450" dirty="0"/>
              <a:t> So, if someone manages to, then reuse it!</a:t>
            </a:r>
          </a:p>
          <a:p>
            <a:pPr marL="2292350" indent="0">
              <a:spcBef>
                <a:spcPct val="50000"/>
              </a:spcBef>
              <a:buNone/>
            </a:pPr>
            <a:endParaRPr lang="en-US" sz="1600" dirty="0"/>
          </a:p>
          <a:p>
            <a:pPr>
              <a:spcBef>
                <a:spcPts val="100"/>
              </a:spcBef>
            </a:pPr>
            <a:r>
              <a:rPr lang="en-US" sz="2600" dirty="0"/>
              <a:t>Therefore, </a:t>
            </a:r>
            <a:r>
              <a:rPr lang="en-US" sz="2600" b="1" dirty="0"/>
              <a:t>many of my slides are adaptations</a:t>
            </a:r>
            <a:r>
              <a:rPr lang="en-US" sz="2600" dirty="0"/>
              <a:t>. I pick what I deem to be the </a:t>
            </a:r>
            <a:r>
              <a:rPr lang="en-US" sz="2600" b="1" dirty="0"/>
              <a:t>most instructive </a:t>
            </a:r>
            <a:r>
              <a:rPr lang="en-US" sz="2600" dirty="0"/>
              <a:t>slides and try to improve. </a:t>
            </a:r>
          </a:p>
          <a:p>
            <a:pPr marL="0" indent="0">
              <a:spcBef>
                <a:spcPts val="100"/>
              </a:spcBef>
              <a:buNone/>
            </a:pP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/>
              <a:t>I find this to work out pretty well, accept that there are many </a:t>
            </a:r>
            <a:r>
              <a:rPr lang="en-US" sz="2600" b="1" dirty="0"/>
              <a:t>different notations </a:t>
            </a:r>
            <a:r>
              <a:rPr lang="en-US" sz="2600" dirty="0"/>
              <a:t>for the same things are used. (e.g. lattice vectors)	</a:t>
            </a:r>
          </a:p>
          <a:p>
            <a:pPr>
              <a:spcBef>
                <a:spcPct val="50000"/>
              </a:spcBef>
            </a:pPr>
            <a:r>
              <a:rPr lang="en-US" sz="2600" dirty="0"/>
              <a:t>In reality, papers use different notation, so it is a useful practice to get used to multiple forms of terminology. 	</a:t>
            </a:r>
            <a:r>
              <a:rPr lang="en-US" sz="2600" b="1" dirty="0">
                <a:solidFill>
                  <a:srgbClr val="FF0000"/>
                </a:solidFill>
              </a:rPr>
              <a:t>Please ask if you are confused about any terminology.</a:t>
            </a:r>
          </a:p>
        </p:txBody>
      </p:sp>
      <p:pic>
        <p:nvPicPr>
          <p:cNvPr id="9218" name="Picture 2" descr="https://encrypted-tbn0.google.com/images?q=tbn:ANd9GcR9YTUKUiU0K-CKb2F0MhX0HBd6Awyl5gjodt1XXvKVg7CEFIV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23924"/>
            <a:ext cx="2514600" cy="1819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883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" y="1752600"/>
            <a:ext cx="8991600" cy="1470025"/>
          </a:xfrm>
        </p:spPr>
        <p:txBody>
          <a:bodyPr>
            <a:noAutofit/>
          </a:bodyPr>
          <a:lstStyle/>
          <a:p>
            <a:r>
              <a:rPr lang="en-US" sz="3600" dirty="0"/>
              <a:t>Pre-test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To best teach you, I need to know what you know and don’t know. I will give you a few points for completeness; correctness is irrelevant (other than for my planning).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82296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Today’s Plan:</a:t>
            </a:r>
          </a:p>
          <a:p>
            <a:r>
              <a:rPr lang="en-US" dirty="0"/>
              <a:t>Take pre-test/survey. When finished, read over syllabus. If time remains, I will introduce SSP.</a:t>
            </a:r>
          </a:p>
        </p:txBody>
      </p:sp>
    </p:spTree>
    <p:extLst>
      <p:ext uri="{BB962C8B-B14F-4D97-AF65-F5344CB8AC3E}">
        <p14:creationId xmlns:p14="http://schemas.microsoft.com/office/powerpoint/2010/main" val="168542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98" y="250167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About Your Professor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/>
              <a:t>Went to school at Vanderbilt and Berkeley</a:t>
            </a:r>
          </a:p>
          <a:p>
            <a:r>
              <a:rPr lang="en-US" dirty="0"/>
              <a:t>Did graduate work at a national lab</a:t>
            </a:r>
          </a:p>
          <a:p>
            <a:r>
              <a:rPr lang="en-US" dirty="0"/>
              <a:t>Did internship at IBM on quantum computing</a:t>
            </a:r>
          </a:p>
          <a:p>
            <a:r>
              <a:rPr lang="en-US" dirty="0"/>
              <a:t>Toyed with a non-scientific internet startup</a:t>
            </a:r>
          </a:p>
          <a:p>
            <a:r>
              <a:rPr lang="en-US" dirty="0"/>
              <a:t>Decided I liked research AND teaching</a:t>
            </a:r>
          </a:p>
          <a:p>
            <a:endParaRPr lang="en-US" dirty="0"/>
          </a:p>
        </p:txBody>
      </p:sp>
      <p:pic>
        <p:nvPicPr>
          <p:cNvPr id="4" name="Picture 2" descr="http://www.physics.vanderbilt.edu/tolk/cmass/normanmickyr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"/>
            <a:ext cx="2057400" cy="2057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91203"/>
            <a:ext cx="1513936" cy="100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6380"/>
            <a:ext cx="1828800" cy="284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ickyfi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2053" y="9169"/>
            <a:ext cx="2438400" cy="1624996"/>
          </a:xfrm>
          <a:prstGeom prst="rect">
            <a:avLst/>
          </a:prstGeom>
          <a:noFill/>
        </p:spPr>
      </p:pic>
      <p:pic>
        <p:nvPicPr>
          <p:cNvPr id="8" name="Picture 5" descr="me and nitrogen without glass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72054"/>
            <a:ext cx="3047927" cy="2285946"/>
          </a:xfrm>
          <a:prstGeom prst="rect">
            <a:avLst/>
          </a:prstGeom>
          <a:noFill/>
        </p:spPr>
      </p:pic>
      <p:pic>
        <p:nvPicPr>
          <p:cNvPr id="9" name="Picture 4" descr="http://www.mickybarry.com/files/three_cds_vertic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466225"/>
            <a:ext cx="1524000" cy="2365473"/>
          </a:xfrm>
          <a:prstGeom prst="rect">
            <a:avLst/>
          </a:prstGeom>
          <a:noFill/>
        </p:spPr>
      </p:pic>
      <p:pic>
        <p:nvPicPr>
          <p:cNvPr id="10" name="Picture 6" descr="http://www.mickybarry.com/files/novpub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58656" y="4561026"/>
            <a:ext cx="3223044" cy="222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972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200" y="0"/>
            <a:ext cx="891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n-lt"/>
              </a:rPr>
              <a:t>My Work: Surface &amp; Interface Physics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1200" y="6248400"/>
            <a:ext cx="1396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3399"/>
                </a:solidFill>
              </a:rPr>
              <a:t>Delafossites</a:t>
            </a:r>
            <a:r>
              <a:rPr lang="en-US" dirty="0">
                <a:solidFill>
                  <a:srgbClr val="003399"/>
                </a:solidFill>
              </a:rPr>
              <a:t> ABO</a:t>
            </a:r>
            <a:r>
              <a:rPr lang="en-US" baseline="-25000" dirty="0">
                <a:solidFill>
                  <a:srgbClr val="003399"/>
                </a:solidFill>
              </a:rPr>
              <a:t>2</a:t>
            </a:r>
            <a:endParaRPr 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3176001" y="2887694"/>
            <a:ext cx="3001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3399"/>
                </a:solidFill>
              </a:rPr>
              <a:t>Helping NASA optimize their new single photon detectors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6" y="835715"/>
            <a:ext cx="2918437" cy="568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9234" name="Picture 2" descr="https://encrypted-tbn1.gstatic.com/images?q=tbn:ANd9GcSu34S-fu911jZfDdfObyozPb-bE0TqyLHCPylcUoHeya49i3x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42" y="3603512"/>
            <a:ext cx="1970465" cy="272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158816" y="6253247"/>
            <a:ext cx="187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3399"/>
                </a:solidFill>
              </a:rPr>
              <a:t>Topological Insulators</a:t>
            </a:r>
            <a:endParaRPr lang="en-US" dirty="0"/>
          </a:p>
        </p:txBody>
      </p:sp>
      <p:pic>
        <p:nvPicPr>
          <p:cNvPr id="4792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56768"/>
            <a:ext cx="1118565" cy="2163264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threePt" dir="t"/>
          </a:scene3d>
          <a:sp3d extrusionH="12700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273973" y="1071239"/>
            <a:ext cx="1243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3399"/>
                </a:solidFill>
              </a:rPr>
              <a:t>Magnetic Dead Layers</a:t>
            </a:r>
            <a:endParaRPr lang="en-US" dirty="0"/>
          </a:p>
        </p:txBody>
      </p:sp>
      <p:pic>
        <p:nvPicPr>
          <p:cNvPr id="17" name="Picture 2" descr="QRCo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72" y="2546208"/>
            <a:ext cx="807978" cy="80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6070552" y="3581400"/>
            <a:ext cx="941334" cy="268624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D96D619-BF45-45A7-B1C6-851B24D0CDC0}"/>
              </a:ext>
            </a:extLst>
          </p:cNvPr>
          <p:cNvSpPr/>
          <p:nvPr/>
        </p:nvSpPr>
        <p:spPr>
          <a:xfrm>
            <a:off x="161196" y="6497852"/>
            <a:ext cx="2734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3399"/>
                </a:solidFill>
              </a:rPr>
              <a:t>Perovskites ABO</a:t>
            </a:r>
            <a:r>
              <a:rPr lang="en-US" baseline="-25000" dirty="0">
                <a:solidFill>
                  <a:srgbClr val="003399"/>
                </a:solidFill>
              </a:rPr>
              <a:t>3</a:t>
            </a:r>
            <a:r>
              <a:rPr lang="en-US" dirty="0">
                <a:solidFill>
                  <a:srgbClr val="003399"/>
                </a:solidFill>
              </a:rPr>
              <a:t> layers</a:t>
            </a:r>
            <a:endParaRPr lang="en-US" baseline="-2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690EE-C5E7-4C33-8FBF-D54D1A8BB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27" y="914372"/>
            <a:ext cx="2985120" cy="19900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D443860-0FBB-46C7-BE08-785A560ED6E7}"/>
              </a:ext>
            </a:extLst>
          </p:cNvPr>
          <p:cNvSpPr/>
          <p:nvPr/>
        </p:nvSpPr>
        <p:spPr>
          <a:xfrm>
            <a:off x="3196709" y="6249729"/>
            <a:ext cx="2636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3399"/>
                </a:solidFill>
              </a:rPr>
              <a:t>Lot of element specific beamline work</a:t>
            </a:r>
            <a:endParaRPr lang="en-US" dirty="0"/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075779E4-4B8E-49F6-A43D-E7F1F0AEE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11" y="3534829"/>
            <a:ext cx="1728577" cy="268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90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8" grpId="0"/>
      <p:bldP spid="21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029" y="1081127"/>
            <a:ext cx="4419600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8382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Measurement Techniques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112267" y="613589"/>
            <a:ext cx="4281934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/>
              <a:t>WVU: Growth &amp; Nonlinear Optics</a:t>
            </a:r>
          </a:p>
          <a:p>
            <a:pPr algn="ctr">
              <a:spcBef>
                <a:spcPct val="50000"/>
              </a:spcBef>
            </a:pPr>
            <a:endParaRPr lang="en-US" sz="2200" dirty="0"/>
          </a:p>
          <a:p>
            <a:pPr algn="ctr">
              <a:spcBef>
                <a:spcPct val="50000"/>
              </a:spcBef>
            </a:pPr>
            <a:endParaRPr lang="en-US" sz="2200" dirty="0"/>
          </a:p>
          <a:p>
            <a:pPr algn="ctr">
              <a:spcBef>
                <a:spcPct val="50000"/>
              </a:spcBef>
            </a:pPr>
            <a:endParaRPr lang="en-US" sz="2200" dirty="0"/>
          </a:p>
          <a:p>
            <a:pPr algn="ctr">
              <a:spcBef>
                <a:spcPct val="50000"/>
              </a:spcBef>
            </a:pPr>
            <a:endParaRPr lang="en-US" sz="2200" dirty="0"/>
          </a:p>
          <a:p>
            <a:pPr algn="ctr">
              <a:spcBef>
                <a:spcPct val="50000"/>
              </a:spcBef>
            </a:pPr>
            <a:endParaRPr lang="en-US" sz="2200" dirty="0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4495800" y="4066163"/>
            <a:ext cx="453593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Synchrotron Techniques At National Labs: </a:t>
            </a:r>
          </a:p>
          <a:p>
            <a:pPr algn="ctr">
              <a:spcBef>
                <a:spcPct val="50000"/>
              </a:spcBef>
            </a:pPr>
            <a:r>
              <a:rPr lang="en-US" sz="2400" dirty="0"/>
              <a:t>X-ray Absorption Spectroscopy</a:t>
            </a:r>
          </a:p>
          <a:p>
            <a:pPr algn="ctr">
              <a:spcBef>
                <a:spcPct val="50000"/>
              </a:spcBef>
            </a:pPr>
            <a:r>
              <a:rPr lang="en-US" sz="2400" dirty="0"/>
              <a:t>Photoemission Electron Microscopy (PEEM)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749800" y="1066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San Francisco</a:t>
            </a:r>
          </a:p>
        </p:txBody>
      </p:sp>
      <p:sp>
        <p:nvSpPr>
          <p:cNvPr id="12" name="Text Box 176"/>
          <p:cNvSpPr txBox="1">
            <a:spLocks noChangeArrowheads="1"/>
          </p:cNvSpPr>
          <p:nvPr/>
        </p:nvSpPr>
        <p:spPr bwMode="auto">
          <a:xfrm>
            <a:off x="304800" y="5996523"/>
            <a:ext cx="8534400" cy="830997"/>
          </a:xfrm>
          <a:prstGeom prst="rect">
            <a:avLst/>
          </a:prstGeom>
          <a:solidFill>
            <a:srgbClr val="FFCC00"/>
          </a:solidFill>
          <a:ln w="9525">
            <a:solidFill>
              <a:schemeClr val="accent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3399"/>
                </a:solidFill>
              </a:rPr>
              <a:t>Beyond the standard techniques (XRD, VSM, TEM, etc.), we focus on unique interfacial measurement techniques.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354715-87BF-47E6-9703-1BE4F9977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081753"/>
            <a:ext cx="3509210" cy="2996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223" y="3240099"/>
            <a:ext cx="3562187" cy="266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465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/>
      <p:bldP spid="573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1"/>
          <p:cNvSpPr>
            <a:spLocks/>
          </p:cNvSpPr>
          <p:nvPr/>
        </p:nvSpPr>
        <p:spPr bwMode="auto">
          <a:xfrm>
            <a:off x="5372100" y="914400"/>
            <a:ext cx="31623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>
              <a:spcBef>
                <a:spcPts val="738"/>
              </a:spcBef>
              <a:defRPr/>
            </a:pPr>
            <a:r>
              <a:rPr lang="en-US" sz="3200" dirty="0">
                <a:solidFill>
                  <a:srgbClr val="2A28B1"/>
                </a:solidFill>
              </a:rPr>
              <a:t>Ferroelectric</a:t>
            </a:r>
          </a:p>
        </p:txBody>
      </p:sp>
      <p:sp>
        <p:nvSpPr>
          <p:cNvPr id="3083" name="Rectangle 11"/>
          <p:cNvSpPr>
            <a:spLocks/>
          </p:cNvSpPr>
          <p:nvPr/>
        </p:nvSpPr>
        <p:spPr bwMode="auto">
          <a:xfrm>
            <a:off x="749300" y="914400"/>
            <a:ext cx="31623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>
              <a:spcBef>
                <a:spcPts val="738"/>
              </a:spcBef>
              <a:defRPr/>
            </a:pPr>
            <a:r>
              <a:rPr lang="en-US" sz="3200" dirty="0">
                <a:solidFill>
                  <a:srgbClr val="2A28B1"/>
                </a:solidFill>
              </a:rPr>
              <a:t>Ferromagnetic</a:t>
            </a:r>
          </a:p>
        </p:txBody>
      </p:sp>
      <p:pic>
        <p:nvPicPr>
          <p:cNvPr id="3087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462" y="1408705"/>
            <a:ext cx="2667000" cy="40155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325" name="Text Box 7"/>
          <p:cNvSpPr txBox="1">
            <a:spLocks noChangeArrowheads="1"/>
          </p:cNvSpPr>
          <p:nvPr/>
        </p:nvSpPr>
        <p:spPr bwMode="auto">
          <a:xfrm>
            <a:off x="1066800" y="76200"/>
            <a:ext cx="7032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Definitions</a:t>
            </a:r>
            <a:endParaRPr lang="en-US" sz="4000" b="1" dirty="0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-76200" y="5288340"/>
            <a:ext cx="4668837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Spontaneous </a:t>
            </a:r>
            <a:r>
              <a:rPr lang="en-US" sz="2400" b="1" dirty="0">
                <a:solidFill>
                  <a:srgbClr val="003399"/>
                </a:solidFill>
              </a:rPr>
              <a:t>magnetization</a:t>
            </a:r>
            <a:r>
              <a:rPr lang="en-US" sz="2400" b="1" dirty="0"/>
              <a:t> whose direction can be changed with an applied </a:t>
            </a:r>
            <a:r>
              <a:rPr lang="en-US" sz="2400" b="1" dirty="0">
                <a:solidFill>
                  <a:srgbClr val="003399"/>
                </a:solidFill>
              </a:rPr>
              <a:t>magnetic</a:t>
            </a:r>
            <a:r>
              <a:rPr lang="en-US" sz="2400" b="1" dirty="0"/>
              <a:t> field</a:t>
            </a:r>
          </a:p>
        </p:txBody>
      </p:sp>
      <p:pic>
        <p:nvPicPr>
          <p:cNvPr id="22" name="Picture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838200"/>
            <a:ext cx="4572000" cy="1641475"/>
          </a:xfrm>
          <a:prstGeom prst="rect">
            <a:avLst/>
          </a:prstGeom>
          <a:noFill/>
        </p:spPr>
      </p:pic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4419600" y="2438400"/>
            <a:ext cx="220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>
                <a:latin typeface="Palatino" pitchFamily="18" charset="0"/>
              </a:rPr>
              <a:t>Before field</a:t>
            </a:r>
          </a:p>
        </p:txBody>
      </p:sp>
      <p:sp>
        <p:nvSpPr>
          <p:cNvPr id="24" name="Text Box 47"/>
          <p:cNvSpPr txBox="1">
            <a:spLocks noChangeArrowheads="1"/>
          </p:cNvSpPr>
          <p:nvPr/>
        </p:nvSpPr>
        <p:spPr bwMode="auto">
          <a:xfrm>
            <a:off x="6629400" y="2438400"/>
            <a:ext cx="2819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>
                <a:latin typeface="Palatino" pitchFamily="18" charset="0"/>
              </a:rPr>
              <a:t>After field</a:t>
            </a:r>
          </a:p>
        </p:txBody>
      </p:sp>
      <p:sp>
        <p:nvSpPr>
          <p:cNvPr id="25" name="Line 48"/>
          <p:cNvSpPr>
            <a:spLocks noChangeShapeType="1"/>
          </p:cNvSpPr>
          <p:nvPr/>
        </p:nvSpPr>
        <p:spPr bwMode="auto">
          <a:xfrm rot="10800000">
            <a:off x="6781800" y="1157287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6477000" y="1995487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field</a:t>
            </a:r>
          </a:p>
        </p:txBody>
      </p:sp>
      <p:pic>
        <p:nvPicPr>
          <p:cNvPr id="4098" name="Picture 2" descr="Image result for magnetism in condensed ma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386" y="2954928"/>
            <a:ext cx="2986827" cy="382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385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3" grpId="0" animBg="1"/>
      <p:bldP spid="24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149990-1ACA-4A2E-A657-D10BFEE0C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074" y="819800"/>
            <a:ext cx="1378524" cy="13785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DD7123-D233-4686-8FCA-EE5131CD6FCD}"/>
              </a:ext>
            </a:extLst>
          </p:cNvPr>
          <p:cNvSpPr txBox="1"/>
          <p:nvPr/>
        </p:nvSpPr>
        <p:spPr>
          <a:xfrm>
            <a:off x="2581805" y="6419909"/>
            <a:ext cx="6562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Why should we care about magnetism?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4F138-C519-4016-B829-49EC74DC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F137FA58-353E-4C5A-95D2-9AFA218C9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CC00"/>
                </a:solidFill>
              </a:rPr>
              <a:t>Applications of Magnetism</a:t>
            </a:r>
          </a:p>
        </p:txBody>
      </p:sp>
      <p:pic>
        <p:nvPicPr>
          <p:cNvPr id="4" name="Picture 4" descr="Image result for magnet">
            <a:extLst>
              <a:ext uri="{FF2B5EF4-FFF2-40B4-BE49-F238E27FC236}">
                <a16:creationId xmlns:a16="http://schemas.microsoft.com/office/drawing/2014/main" id="{4D14F06A-ACAF-48EC-901D-48DA1A774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1"/>
            <a:ext cx="2581805" cy="23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5CFF9B-5A41-47D4-A901-198E4A444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888202"/>
            <a:ext cx="1619540" cy="120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1C0499B-B842-4351-8BDA-A25A5ED3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92" y="3124199"/>
            <a:ext cx="1590907" cy="159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6AD160-665D-4C5D-BCFD-26EAC1F08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7381" y="4301242"/>
            <a:ext cx="1785589" cy="178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CA9279-0EFA-43D5-892A-10725FD61CAC}"/>
              </a:ext>
            </a:extLst>
          </p:cNvPr>
          <p:cNvSpPr txBox="1"/>
          <p:nvPr/>
        </p:nvSpPr>
        <p:spPr>
          <a:xfrm>
            <a:off x="5235716" y="5959654"/>
            <a:ext cx="402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Energy generation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B3C3B4-C7D8-4FDE-8A00-D10A4068DE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92" y="3578661"/>
            <a:ext cx="4053968" cy="2424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8B086A-A9EF-4849-9DAA-4EB72DCA24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2284" y="3673909"/>
            <a:ext cx="971716" cy="9686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E31930-A1E9-4063-B0FA-BF2B31D29F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85" y="4675509"/>
            <a:ext cx="1905000" cy="1905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3B33DE-EAFD-4006-9E6F-59EA227DFCC8}"/>
              </a:ext>
            </a:extLst>
          </p:cNvPr>
          <p:cNvSpPr txBox="1"/>
          <p:nvPr/>
        </p:nvSpPr>
        <p:spPr>
          <a:xfrm>
            <a:off x="2761146" y="6086831"/>
            <a:ext cx="247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Health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05EE5E-9114-4094-B4D0-C82C69BD5643}"/>
              </a:ext>
            </a:extLst>
          </p:cNvPr>
          <p:cNvSpPr txBox="1"/>
          <p:nvPr/>
        </p:nvSpPr>
        <p:spPr>
          <a:xfrm>
            <a:off x="3962400" y="2052935"/>
            <a:ext cx="249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Sound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758F55-9C3B-4A77-9328-A71B542B30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68" y="890638"/>
            <a:ext cx="3200400" cy="24003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7ECC0E3-C12D-4C88-A805-EB5563C13D24}"/>
              </a:ext>
            </a:extLst>
          </p:cNvPr>
          <p:cNvSpPr txBox="1"/>
          <p:nvPr/>
        </p:nvSpPr>
        <p:spPr>
          <a:xfrm>
            <a:off x="5378430" y="3217521"/>
            <a:ext cx="445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Various Automotive</a:t>
            </a:r>
          </a:p>
        </p:txBody>
      </p:sp>
      <p:pic>
        <p:nvPicPr>
          <p:cNvPr id="27" name="Picture 4" descr="http://www.ectcoe.net/device/images/devices.png">
            <a:extLst>
              <a:ext uri="{FF2B5EF4-FFF2-40B4-BE49-F238E27FC236}">
                <a16:creationId xmlns:a16="http://schemas.microsoft.com/office/drawing/2014/main" id="{08DB5F23-3D35-4111-ACB8-F738BCE92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74" y="2401793"/>
            <a:ext cx="4272893" cy="23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0E7C6D-1EE7-4328-937E-4F15D47B9011}"/>
              </a:ext>
            </a:extLst>
          </p:cNvPr>
          <p:cNvSpPr txBox="1"/>
          <p:nvPr/>
        </p:nvSpPr>
        <p:spPr>
          <a:xfrm>
            <a:off x="2119802" y="3045622"/>
            <a:ext cx="2470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Information storage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BA81F-F926-4C9F-A4FE-06432D413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085" y="5073728"/>
            <a:ext cx="1754431" cy="117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2C10069-AC03-4462-818C-BEAED499E9AC}"/>
              </a:ext>
            </a:extLst>
          </p:cNvPr>
          <p:cNvSpPr txBox="1"/>
          <p:nvPr/>
        </p:nvSpPr>
        <p:spPr>
          <a:xfrm>
            <a:off x="-107970" y="4642511"/>
            <a:ext cx="2470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Reducing Friction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3D88AA3-3D54-4BF5-AECC-96E5520E52C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710"/>
            <a:ext cx="2753146" cy="653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57F246-AB06-46B7-9390-2B810BB53C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62790" y="4913834"/>
            <a:ext cx="2091072" cy="116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0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143000"/>
            <a:ext cx="425196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11"/>
          <p:cNvSpPr>
            <a:spLocks/>
          </p:cNvSpPr>
          <p:nvPr/>
        </p:nvSpPr>
        <p:spPr bwMode="auto">
          <a:xfrm>
            <a:off x="5372100" y="457200"/>
            <a:ext cx="31623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>
              <a:spcBef>
                <a:spcPts val="738"/>
              </a:spcBef>
              <a:defRPr/>
            </a:pPr>
            <a:r>
              <a:rPr lang="en-US" sz="3200" dirty="0">
                <a:solidFill>
                  <a:srgbClr val="2A28B1"/>
                </a:solidFill>
              </a:rPr>
              <a:t>Ferroelectric</a:t>
            </a:r>
          </a:p>
        </p:txBody>
      </p:sp>
      <p:sp>
        <p:nvSpPr>
          <p:cNvPr id="3083" name="Rectangle 11"/>
          <p:cNvSpPr>
            <a:spLocks/>
          </p:cNvSpPr>
          <p:nvPr/>
        </p:nvSpPr>
        <p:spPr bwMode="auto">
          <a:xfrm>
            <a:off x="749300" y="457200"/>
            <a:ext cx="31623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/>
          <a:lstStyle/>
          <a:p>
            <a:pPr>
              <a:spcBef>
                <a:spcPts val="738"/>
              </a:spcBef>
              <a:defRPr/>
            </a:pPr>
            <a:r>
              <a:rPr lang="en-US" sz="3200" dirty="0">
                <a:solidFill>
                  <a:srgbClr val="2A28B1"/>
                </a:solidFill>
              </a:rPr>
              <a:t>Ferromagnetic</a:t>
            </a:r>
          </a:p>
        </p:txBody>
      </p:sp>
      <p:pic>
        <p:nvPicPr>
          <p:cNvPr id="3087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2" y="951505"/>
            <a:ext cx="2667000" cy="40155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325" name="Text Box 7"/>
          <p:cNvSpPr txBox="1">
            <a:spLocks noChangeArrowheads="1"/>
          </p:cNvSpPr>
          <p:nvPr/>
        </p:nvSpPr>
        <p:spPr bwMode="auto">
          <a:xfrm>
            <a:off x="1066800" y="-152400"/>
            <a:ext cx="7032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Definitions</a:t>
            </a:r>
            <a:endParaRPr lang="en-US" sz="4000" b="1" dirty="0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-76200" y="4831140"/>
            <a:ext cx="4668837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Spontaneous </a:t>
            </a:r>
            <a:r>
              <a:rPr lang="en-US" sz="2400" b="1" dirty="0">
                <a:solidFill>
                  <a:srgbClr val="003399"/>
                </a:solidFill>
              </a:rPr>
              <a:t>magnetization</a:t>
            </a:r>
            <a:r>
              <a:rPr lang="en-US" sz="2400" b="1" dirty="0"/>
              <a:t> whose direction can be changed with an applied </a:t>
            </a:r>
            <a:r>
              <a:rPr lang="en-US" sz="2400" b="1" dirty="0">
                <a:solidFill>
                  <a:srgbClr val="003399"/>
                </a:solidFill>
              </a:rPr>
              <a:t>magnetic</a:t>
            </a:r>
            <a:r>
              <a:rPr lang="en-US" sz="2400" b="1" dirty="0"/>
              <a:t> field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475163" y="4800600"/>
            <a:ext cx="4668837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Spontaneous </a:t>
            </a:r>
            <a:r>
              <a:rPr lang="en-US" sz="2400" b="1" dirty="0">
                <a:solidFill>
                  <a:srgbClr val="003399"/>
                </a:solidFill>
              </a:rPr>
              <a:t>polarization</a:t>
            </a:r>
            <a:r>
              <a:rPr lang="en-US" sz="2400" b="1" dirty="0"/>
              <a:t> whose direction can be changed with an applied </a:t>
            </a:r>
            <a:r>
              <a:rPr lang="en-US" sz="2400" b="1" dirty="0">
                <a:solidFill>
                  <a:srgbClr val="003399"/>
                </a:solidFill>
              </a:rPr>
              <a:t>electric</a:t>
            </a:r>
            <a:r>
              <a:rPr lang="en-US" sz="2400" b="1" dirty="0"/>
              <a:t> field (voltage)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94250" y="5921937"/>
            <a:ext cx="4364038" cy="1091917"/>
            <a:chOff x="316" y="141"/>
            <a:chExt cx="2749" cy="687"/>
          </a:xfrm>
        </p:grpSpPr>
        <p:sp>
          <p:nvSpPr>
            <p:cNvPr id="3080" name="AutoShape 8"/>
            <p:cNvSpPr>
              <a:spLocks/>
            </p:cNvSpPr>
            <p:nvPr/>
          </p:nvSpPr>
          <p:spPr bwMode="auto">
            <a:xfrm rot="2700000">
              <a:off x="264" y="193"/>
              <a:ext cx="640" cy="536"/>
            </a:xfrm>
            <a:prstGeom prst="rightArrow">
              <a:avLst>
                <a:gd name="adj1" fmla="val 58000"/>
                <a:gd name="adj2" fmla="val 59701"/>
              </a:avLst>
            </a:prstGeom>
            <a:solidFill>
              <a:srgbClr val="E71A1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AutoShape 9"/>
            <p:cNvSpPr>
              <a:spLocks/>
            </p:cNvSpPr>
            <p:nvPr/>
          </p:nvSpPr>
          <p:spPr bwMode="auto">
            <a:xfrm rot="8304146">
              <a:off x="2425" y="227"/>
              <a:ext cx="640" cy="536"/>
            </a:xfrm>
            <a:prstGeom prst="rightArrow">
              <a:avLst>
                <a:gd name="adj1" fmla="val 58000"/>
                <a:gd name="adj2" fmla="val 59701"/>
              </a:avLst>
            </a:prstGeom>
            <a:solidFill>
              <a:srgbClr val="E71A1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82" name="Rectangle 10"/>
            <p:cNvSpPr>
              <a:spLocks/>
            </p:cNvSpPr>
            <p:nvPr/>
          </p:nvSpPr>
          <p:spPr bwMode="auto">
            <a:xfrm>
              <a:off x="897" y="396"/>
              <a:ext cx="1848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40639" bIns="0"/>
            <a:lstStyle/>
            <a:p>
              <a:pPr>
                <a:spcBef>
                  <a:spcPts val="738"/>
                </a:spcBef>
                <a:defRPr/>
              </a:pPr>
              <a:r>
                <a:rPr lang="en-US" sz="3800" dirty="0">
                  <a:solidFill>
                    <a:srgbClr val="2A28B1"/>
                  </a:solidFill>
                </a:rPr>
                <a:t>Multiferroic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80053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95160" presetClass="entr" presetSubtype="319546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798732"/>
            <a:ext cx="3143182" cy="34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762000" y="762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003399"/>
                </a:solidFill>
              </a:rPr>
              <a:t>Electric Control of Magnetism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943600" y="4343400"/>
            <a:ext cx="2895600" cy="243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Picture 4" descr="http://www.helmholtz-berlin.de/media/media/forschung/magnet/m_dynamik/research/multiferroicity-in-batio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96263" y="1677116"/>
            <a:ext cx="5802446" cy="510468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6200" y="6369286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B0BAD"/>
                </a:solidFill>
              </a:rPr>
              <a:t>http://www.helmholtz-berlin.de/forschung/magma/m-dynamik/forschungsbereiche/multiferroicity_en.html</a:t>
            </a: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526930" y="875308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Coupling at interfaces is not well understood</a:t>
            </a: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505364" y="1691102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Review paper, Holcomb </a:t>
            </a:r>
            <a:r>
              <a:rPr lang="en-US" sz="1600" i="1" dirty="0"/>
              <a:t>et al</a:t>
            </a:r>
            <a:r>
              <a:rPr lang="en-US" sz="1600" dirty="0"/>
              <a:t>., IJMPB (2012)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88" y="4106393"/>
            <a:ext cx="3578662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5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5306</TotalTime>
  <Words>2116</Words>
  <Application>Microsoft Office PowerPoint</Application>
  <PresentationFormat>On-screen Show (4:3)</PresentationFormat>
  <Paragraphs>180</Paragraphs>
  <Slides>22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Palatino</vt:lpstr>
      <vt:lpstr>Times New Roman</vt:lpstr>
      <vt:lpstr>Office Theme</vt:lpstr>
      <vt:lpstr>Graph</vt:lpstr>
      <vt:lpstr>Physics 471: Solid State Physics     Professor Micky Holcomb Office Hours: Wednesdays 1:30 – 2:30 How many people have a conflict? I could move. mikel.holcomb@mail.wvu.edu http://community.wvu.edu/~miholcomb/</vt:lpstr>
      <vt:lpstr>About Your Professor</vt:lpstr>
      <vt:lpstr>About Your Professor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 we are about to spend a lot of time together,  please introduce yourself.</vt:lpstr>
      <vt:lpstr>Important Class Issues</vt:lpstr>
      <vt:lpstr>PowerPoint Presentation</vt:lpstr>
      <vt:lpstr>PowerPoint Presentation</vt:lpstr>
      <vt:lpstr>Course Grading</vt:lpstr>
      <vt:lpstr>Discussion Questions</vt:lpstr>
      <vt:lpstr>Encouraging Your Discussion Among Yourselves</vt:lpstr>
      <vt:lpstr>My Teaching Philosophy Regarding Slides</vt:lpstr>
      <vt:lpstr>Pre-test  To best teach you, I need to know what you know and don’t know. I will give you a few points for completeness; correctness is irrelevant (other than for my planning). 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Multielectron Atoms – The Independent Particle Approximation</dc:title>
  <dc:creator>MBE metal</dc:creator>
  <cp:lastModifiedBy>Mikel Holcomb</cp:lastModifiedBy>
  <cp:revision>209</cp:revision>
  <dcterms:created xsi:type="dcterms:W3CDTF">2010-08-24T02:42:28Z</dcterms:created>
  <dcterms:modified xsi:type="dcterms:W3CDTF">2022-08-17T16:43:32Z</dcterms:modified>
</cp:coreProperties>
</file>